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notesSlides/notesSlide8.xml" ContentType="application/vnd.openxmlformats-officedocument.presentationml.notesSlide+xml"/>
  <Default Extension="gif" ContentType="image/gif"/>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9"/>
  </p:notesMasterIdLst>
  <p:sldIdLst>
    <p:sldId id="256" r:id="rId2"/>
    <p:sldId id="257" r:id="rId3"/>
    <p:sldId id="263" r:id="rId4"/>
    <p:sldId id="258" r:id="rId5"/>
    <p:sldId id="259" r:id="rId6"/>
    <p:sldId id="260" r:id="rId7"/>
    <p:sldId id="265" r:id="rId8"/>
    <p:sldId id="262" r:id="rId9"/>
    <p:sldId id="264" r:id="rId10"/>
    <p:sldId id="266" r:id="rId11"/>
    <p:sldId id="261" r:id="rId12"/>
    <p:sldId id="267" r:id="rId13"/>
    <p:sldId id="268" r:id="rId14"/>
    <p:sldId id="269" r:id="rId15"/>
    <p:sldId id="271" r:id="rId16"/>
    <p:sldId id="272" r:id="rId17"/>
    <p:sldId id="290" r:id="rId18"/>
    <p:sldId id="273" r:id="rId19"/>
    <p:sldId id="291" r:id="rId20"/>
    <p:sldId id="270" r:id="rId21"/>
    <p:sldId id="274" r:id="rId22"/>
    <p:sldId id="292" r:id="rId23"/>
    <p:sldId id="275" r:id="rId24"/>
    <p:sldId id="293" r:id="rId25"/>
    <p:sldId id="276" r:id="rId26"/>
    <p:sldId id="277" r:id="rId27"/>
    <p:sldId id="278" r:id="rId28"/>
    <p:sldId id="279" r:id="rId29"/>
    <p:sldId id="280" r:id="rId30"/>
    <p:sldId id="289" r:id="rId31"/>
    <p:sldId id="281" r:id="rId32"/>
    <p:sldId id="282" r:id="rId33"/>
    <p:sldId id="283" r:id="rId34"/>
    <p:sldId id="284" r:id="rId35"/>
    <p:sldId id="285" r:id="rId36"/>
    <p:sldId id="288" r:id="rId37"/>
    <p:sldId id="287" r:id="rId38"/>
    <p:sldId id="294" r:id="rId39"/>
    <p:sldId id="300" r:id="rId40"/>
    <p:sldId id="286" r:id="rId41"/>
    <p:sldId id="302" r:id="rId42"/>
    <p:sldId id="295" r:id="rId43"/>
    <p:sldId id="301" r:id="rId44"/>
    <p:sldId id="297" r:id="rId45"/>
    <p:sldId id="296" r:id="rId46"/>
    <p:sldId id="298" r:id="rId47"/>
    <p:sldId id="299" r:id="rId48"/>
  </p:sldIdLst>
  <p:sldSz cx="7626350" cy="5715000"/>
  <p:notesSz cx="6858000" cy="9144000"/>
  <p:defaultTextStyle>
    <a:defPPr>
      <a:defRPr lang="en-US"/>
    </a:defPPr>
    <a:lvl1pPr marL="0" algn="l" defTabSz="762335" rtl="0" eaLnBrk="1" latinLnBrk="0" hangingPunct="1">
      <a:defRPr sz="1500" kern="1200">
        <a:solidFill>
          <a:schemeClr val="tx1"/>
        </a:solidFill>
        <a:latin typeface="+mn-lt"/>
        <a:ea typeface="+mn-ea"/>
        <a:cs typeface="+mn-cs"/>
      </a:defRPr>
    </a:lvl1pPr>
    <a:lvl2pPr marL="381168" algn="l" defTabSz="762335" rtl="0" eaLnBrk="1" latinLnBrk="0" hangingPunct="1">
      <a:defRPr sz="1500" kern="1200">
        <a:solidFill>
          <a:schemeClr val="tx1"/>
        </a:solidFill>
        <a:latin typeface="+mn-lt"/>
        <a:ea typeface="+mn-ea"/>
        <a:cs typeface="+mn-cs"/>
      </a:defRPr>
    </a:lvl2pPr>
    <a:lvl3pPr marL="762335" algn="l" defTabSz="762335" rtl="0" eaLnBrk="1" latinLnBrk="0" hangingPunct="1">
      <a:defRPr sz="1500" kern="1200">
        <a:solidFill>
          <a:schemeClr val="tx1"/>
        </a:solidFill>
        <a:latin typeface="+mn-lt"/>
        <a:ea typeface="+mn-ea"/>
        <a:cs typeface="+mn-cs"/>
      </a:defRPr>
    </a:lvl3pPr>
    <a:lvl4pPr marL="1143503" algn="l" defTabSz="762335" rtl="0" eaLnBrk="1" latinLnBrk="0" hangingPunct="1">
      <a:defRPr sz="1500" kern="1200">
        <a:solidFill>
          <a:schemeClr val="tx1"/>
        </a:solidFill>
        <a:latin typeface="+mn-lt"/>
        <a:ea typeface="+mn-ea"/>
        <a:cs typeface="+mn-cs"/>
      </a:defRPr>
    </a:lvl4pPr>
    <a:lvl5pPr marL="1524671" algn="l" defTabSz="762335" rtl="0" eaLnBrk="1" latinLnBrk="0" hangingPunct="1">
      <a:defRPr sz="1500" kern="1200">
        <a:solidFill>
          <a:schemeClr val="tx1"/>
        </a:solidFill>
        <a:latin typeface="+mn-lt"/>
        <a:ea typeface="+mn-ea"/>
        <a:cs typeface="+mn-cs"/>
      </a:defRPr>
    </a:lvl5pPr>
    <a:lvl6pPr marL="1905838" algn="l" defTabSz="762335" rtl="0" eaLnBrk="1" latinLnBrk="0" hangingPunct="1">
      <a:defRPr sz="1500" kern="1200">
        <a:solidFill>
          <a:schemeClr val="tx1"/>
        </a:solidFill>
        <a:latin typeface="+mn-lt"/>
        <a:ea typeface="+mn-ea"/>
        <a:cs typeface="+mn-cs"/>
      </a:defRPr>
    </a:lvl6pPr>
    <a:lvl7pPr marL="2287006" algn="l" defTabSz="762335" rtl="0" eaLnBrk="1" latinLnBrk="0" hangingPunct="1">
      <a:defRPr sz="1500" kern="1200">
        <a:solidFill>
          <a:schemeClr val="tx1"/>
        </a:solidFill>
        <a:latin typeface="+mn-lt"/>
        <a:ea typeface="+mn-ea"/>
        <a:cs typeface="+mn-cs"/>
      </a:defRPr>
    </a:lvl7pPr>
    <a:lvl8pPr marL="2668173" algn="l" defTabSz="762335" rtl="0" eaLnBrk="1" latinLnBrk="0" hangingPunct="1">
      <a:defRPr sz="1500" kern="1200">
        <a:solidFill>
          <a:schemeClr val="tx1"/>
        </a:solidFill>
        <a:latin typeface="+mn-lt"/>
        <a:ea typeface="+mn-ea"/>
        <a:cs typeface="+mn-cs"/>
      </a:defRPr>
    </a:lvl8pPr>
    <a:lvl9pPr marL="3049341" algn="l" defTabSz="762335" rtl="0" eaLnBrk="1" latinLnBrk="0" hangingPunct="1">
      <a:defRPr sz="15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53171"/>
    <a:srgbClr val="030873"/>
    <a:srgbClr val="1B1165"/>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28" d="100"/>
          <a:sy n="128" d="100"/>
        </p:scale>
        <p:origin x="-96" y="-96"/>
      </p:cViewPr>
      <p:guideLst>
        <p:guide orient="horz" pos="1800"/>
        <p:guide pos="2402"/>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66E3BBD-DF18-4844-85A7-EEB1914D230C}" type="datetimeFigureOut">
              <a:rPr lang="en-US" smtClean="0"/>
              <a:pPr/>
              <a:t>11/2/2011</a:t>
            </a:fld>
            <a:endParaRPr lang="en-US"/>
          </a:p>
        </p:txBody>
      </p:sp>
      <p:sp>
        <p:nvSpPr>
          <p:cNvPr id="4" name="Slide Image Placeholder 3"/>
          <p:cNvSpPr>
            <a:spLocks noGrp="1" noRot="1" noChangeAspect="1"/>
          </p:cNvSpPr>
          <p:nvPr>
            <p:ph type="sldImg" idx="2"/>
          </p:nvPr>
        </p:nvSpPr>
        <p:spPr>
          <a:xfrm>
            <a:off x="1141413" y="685800"/>
            <a:ext cx="457517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BA8E72A-9CE4-4724-9671-3E99D1E2B748}"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762335" rtl="0" eaLnBrk="1" latinLnBrk="0" hangingPunct="1">
      <a:defRPr sz="1000" kern="1200">
        <a:solidFill>
          <a:schemeClr val="tx1"/>
        </a:solidFill>
        <a:latin typeface="+mn-lt"/>
        <a:ea typeface="+mn-ea"/>
        <a:cs typeface="+mn-cs"/>
      </a:defRPr>
    </a:lvl1pPr>
    <a:lvl2pPr marL="381168" algn="l" defTabSz="762335" rtl="0" eaLnBrk="1" latinLnBrk="0" hangingPunct="1">
      <a:defRPr sz="1000" kern="1200">
        <a:solidFill>
          <a:schemeClr val="tx1"/>
        </a:solidFill>
        <a:latin typeface="+mn-lt"/>
        <a:ea typeface="+mn-ea"/>
        <a:cs typeface="+mn-cs"/>
      </a:defRPr>
    </a:lvl2pPr>
    <a:lvl3pPr marL="762335" algn="l" defTabSz="762335" rtl="0" eaLnBrk="1" latinLnBrk="0" hangingPunct="1">
      <a:defRPr sz="1000" kern="1200">
        <a:solidFill>
          <a:schemeClr val="tx1"/>
        </a:solidFill>
        <a:latin typeface="+mn-lt"/>
        <a:ea typeface="+mn-ea"/>
        <a:cs typeface="+mn-cs"/>
      </a:defRPr>
    </a:lvl3pPr>
    <a:lvl4pPr marL="1143503" algn="l" defTabSz="762335" rtl="0" eaLnBrk="1" latinLnBrk="0" hangingPunct="1">
      <a:defRPr sz="1000" kern="1200">
        <a:solidFill>
          <a:schemeClr val="tx1"/>
        </a:solidFill>
        <a:latin typeface="+mn-lt"/>
        <a:ea typeface="+mn-ea"/>
        <a:cs typeface="+mn-cs"/>
      </a:defRPr>
    </a:lvl4pPr>
    <a:lvl5pPr marL="1524671" algn="l" defTabSz="762335" rtl="0" eaLnBrk="1" latinLnBrk="0" hangingPunct="1">
      <a:defRPr sz="1000" kern="1200">
        <a:solidFill>
          <a:schemeClr val="tx1"/>
        </a:solidFill>
        <a:latin typeface="+mn-lt"/>
        <a:ea typeface="+mn-ea"/>
        <a:cs typeface="+mn-cs"/>
      </a:defRPr>
    </a:lvl5pPr>
    <a:lvl6pPr marL="1905838" algn="l" defTabSz="762335" rtl="0" eaLnBrk="1" latinLnBrk="0" hangingPunct="1">
      <a:defRPr sz="1000" kern="1200">
        <a:solidFill>
          <a:schemeClr val="tx1"/>
        </a:solidFill>
        <a:latin typeface="+mn-lt"/>
        <a:ea typeface="+mn-ea"/>
        <a:cs typeface="+mn-cs"/>
      </a:defRPr>
    </a:lvl6pPr>
    <a:lvl7pPr marL="2287006" algn="l" defTabSz="762335" rtl="0" eaLnBrk="1" latinLnBrk="0" hangingPunct="1">
      <a:defRPr sz="1000" kern="1200">
        <a:solidFill>
          <a:schemeClr val="tx1"/>
        </a:solidFill>
        <a:latin typeface="+mn-lt"/>
        <a:ea typeface="+mn-ea"/>
        <a:cs typeface="+mn-cs"/>
      </a:defRPr>
    </a:lvl7pPr>
    <a:lvl8pPr marL="2668173" algn="l" defTabSz="762335" rtl="0" eaLnBrk="1" latinLnBrk="0" hangingPunct="1">
      <a:defRPr sz="1000" kern="1200">
        <a:solidFill>
          <a:schemeClr val="tx1"/>
        </a:solidFill>
        <a:latin typeface="+mn-lt"/>
        <a:ea typeface="+mn-ea"/>
        <a:cs typeface="+mn-cs"/>
      </a:defRPr>
    </a:lvl8pPr>
    <a:lvl9pPr marL="3049341" algn="l" defTabSz="762335" rtl="0" eaLnBrk="1" latinLnBrk="0" hangingPunct="1">
      <a:defRPr sz="10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1413" y="685800"/>
            <a:ext cx="4575175" cy="3429000"/>
          </a:xfrm>
        </p:spPr>
      </p:sp>
      <p:sp>
        <p:nvSpPr>
          <p:cNvPr id="3" name="Notes Placeholder 2"/>
          <p:cNvSpPr>
            <a:spLocks noGrp="1"/>
          </p:cNvSpPr>
          <p:nvPr>
            <p:ph type="body" idx="1"/>
          </p:nvPr>
        </p:nvSpPr>
        <p:spPr/>
        <p:txBody>
          <a:bodyPr>
            <a:normAutofit/>
          </a:bodyPr>
          <a:lstStyle/>
          <a:p>
            <a:r>
              <a:rPr lang="en-US" dirty="0" smtClean="0"/>
              <a:t>Siebert L, </a:t>
            </a:r>
            <a:r>
              <a:rPr lang="en-US" dirty="0" err="1" smtClean="0"/>
              <a:t>Simkin</a:t>
            </a:r>
            <a:r>
              <a:rPr lang="en-US" dirty="0" smtClean="0"/>
              <a:t> T (2002-). Volcanoes of the World: an Illustrated Catalog of Holocene Volcanoes and their Eruptions. Smithsonian Institution, Global Volcanism Program Digital Information Series, GVP-3, (http://www.volcano.si.edu/world/).</a:t>
            </a:r>
            <a:endParaRPr lang="en-US" dirty="0"/>
          </a:p>
        </p:txBody>
      </p:sp>
      <p:sp>
        <p:nvSpPr>
          <p:cNvPr id="4" name="Slide Number Placeholder 3"/>
          <p:cNvSpPr>
            <a:spLocks noGrp="1"/>
          </p:cNvSpPr>
          <p:nvPr>
            <p:ph type="sldNum" sz="quarter" idx="10"/>
          </p:nvPr>
        </p:nvSpPr>
        <p:spPr/>
        <p:txBody>
          <a:bodyPr/>
          <a:lstStyle/>
          <a:p>
            <a:fld id="{B46CE1FA-3937-479B-B4E8-87FF1EE47B5E}" type="slidenum">
              <a:rPr lang="en-US" smtClean="0"/>
              <a:pPr/>
              <a:t>3</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1413" y="685800"/>
            <a:ext cx="4575175" cy="3429000"/>
          </a:xfrm>
        </p:spPr>
      </p:sp>
      <p:sp>
        <p:nvSpPr>
          <p:cNvPr id="3" name="Notes Placeholder 2"/>
          <p:cNvSpPr>
            <a:spLocks noGrp="1"/>
          </p:cNvSpPr>
          <p:nvPr>
            <p:ph type="body" idx="1"/>
          </p:nvPr>
        </p:nvSpPr>
        <p:spPr/>
        <p:txBody>
          <a:bodyPr>
            <a:normAutofit/>
          </a:bodyPr>
          <a:lstStyle/>
          <a:p>
            <a:r>
              <a:rPr lang="en-US" dirty="0" smtClean="0"/>
              <a:t>Definitions:</a:t>
            </a:r>
          </a:p>
          <a:p>
            <a:r>
              <a:rPr lang="en-US" dirty="0" smtClean="0"/>
              <a:t>Info from “</a:t>
            </a:r>
            <a:r>
              <a:rPr lang="en-US" i="1" dirty="0" smtClean="0"/>
              <a:t>Volcanoes</a:t>
            </a:r>
            <a:r>
              <a:rPr lang="en-US" dirty="0" smtClean="0"/>
              <a:t>” by Peter Francis and Clive Oppenheimer</a:t>
            </a:r>
          </a:p>
          <a:p>
            <a:endParaRPr lang="en-US" dirty="0" smtClean="0"/>
          </a:p>
          <a:p>
            <a:r>
              <a:rPr lang="en-US" dirty="0" smtClean="0"/>
              <a:t>These are very broad distinctions</a:t>
            </a:r>
            <a:r>
              <a:rPr lang="en-US" baseline="0" dirty="0" smtClean="0"/>
              <a:t> of activity but help set the stage for what is relevant to us.  The likelihood of either of these eruptions is dictated by the magma properties. “Large volume basaltic eruptions are almost exclusively effusive </a:t>
            </a:r>
            <a:r>
              <a:rPr lang="en-US" dirty="0" smtClean="0"/>
              <a:t> (these types of eruptions are the ones you can walk</a:t>
            </a:r>
            <a:r>
              <a:rPr lang="en-US" baseline="0" dirty="0" smtClean="0"/>
              <a:t> up to and observe on your vacation – Hawaii volcanoes national park (at least until this past summer), </a:t>
            </a:r>
            <a:r>
              <a:rPr lang="en-US" baseline="0" dirty="0" err="1" smtClean="0"/>
              <a:t>Poas</a:t>
            </a:r>
            <a:r>
              <a:rPr lang="en-US" baseline="0" dirty="0" smtClean="0"/>
              <a:t> volcano in Costa Rica, etc. ); large volume </a:t>
            </a:r>
            <a:r>
              <a:rPr lang="en-US" baseline="0" dirty="0" err="1" smtClean="0"/>
              <a:t>silicic</a:t>
            </a:r>
            <a:r>
              <a:rPr lang="en-US" baseline="0" dirty="0" smtClean="0"/>
              <a:t> eruptions are almost exclusively explosive.” (the ones that come to mind are recent the </a:t>
            </a:r>
            <a:r>
              <a:rPr lang="en-US" baseline="0" dirty="0" err="1" smtClean="0"/>
              <a:t>Okmok</a:t>
            </a:r>
            <a:r>
              <a:rPr lang="en-US" baseline="0" dirty="0" smtClean="0"/>
              <a:t> and </a:t>
            </a:r>
            <a:r>
              <a:rPr lang="en-US" baseline="0" dirty="0" err="1" smtClean="0"/>
              <a:t>Kasatochi</a:t>
            </a:r>
            <a:r>
              <a:rPr lang="en-US" baseline="0" dirty="0" smtClean="0"/>
              <a:t> volcanoes in Alaska from this past summer, the Chaiten volcano in Chile, and of course, the eruption of Mt. Saint Helens.) Suffice it to say there are a whole spectrum and classification of eruptions which we will not go into here.  (It’s like telling non-meteorologists that there are water clouds and ice clouds and the likelihood of rain or snow depends on the temperature).  We are primarily concerned with volcanic eruptions that exhibit explosive activity.</a:t>
            </a:r>
            <a:endParaRPr lang="en-US" dirty="0"/>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solidFill>
                  <a:prstClr val="black"/>
                </a:solidFill>
              </a:rPr>
              <a:pPr>
                <a:defRPr/>
              </a:pPr>
              <a:t>6</a:t>
            </a:fld>
            <a:endParaRPr lang="en-US">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1413" y="685800"/>
            <a:ext cx="4575175" cy="3429000"/>
          </a:xfrm>
        </p:spPr>
      </p:sp>
      <p:sp>
        <p:nvSpPr>
          <p:cNvPr id="3" name="Notes Placeholder 2"/>
          <p:cNvSpPr>
            <a:spLocks noGrp="1"/>
          </p:cNvSpPr>
          <p:nvPr>
            <p:ph type="body" idx="1"/>
          </p:nvPr>
        </p:nvSpPr>
        <p:spPr/>
        <p:txBody>
          <a:bodyPr>
            <a:normAutofit/>
          </a:bodyPr>
          <a:lstStyle/>
          <a:p>
            <a:r>
              <a:rPr lang="en-US" dirty="0" smtClean="0"/>
              <a:t>“</a:t>
            </a:r>
            <a:r>
              <a:rPr lang="en-US" dirty="0" err="1" smtClean="0"/>
              <a:t>Tephra</a:t>
            </a:r>
            <a:r>
              <a:rPr lang="en-US" dirty="0" smtClean="0"/>
              <a:t> is a general term for fragments of volcanic rock and lava regardless of size that are blasted into the air by explosions or carried upward by hot gases in eruption columns or lava fountains. </a:t>
            </a:r>
            <a:r>
              <a:rPr lang="en-US" dirty="0" err="1" smtClean="0"/>
              <a:t>Tephra</a:t>
            </a:r>
            <a:r>
              <a:rPr lang="en-US" dirty="0" smtClean="0"/>
              <a:t> includes large dense blocks and bombs, and small light rock debris such as scoria, pumice, </a:t>
            </a:r>
            <a:r>
              <a:rPr lang="en-US" dirty="0" err="1" smtClean="0"/>
              <a:t>reticulite</a:t>
            </a:r>
            <a:r>
              <a:rPr lang="en-US" dirty="0" smtClean="0"/>
              <a:t>, and ash.”  (http://volcanoes.usgs.gov/images/pglossary/tephra.php)</a:t>
            </a:r>
            <a:endParaRPr lang="en-US" dirty="0"/>
          </a:p>
        </p:txBody>
      </p:sp>
      <p:sp>
        <p:nvSpPr>
          <p:cNvPr id="4" name="Slide Number Placeholder 3"/>
          <p:cNvSpPr>
            <a:spLocks noGrp="1"/>
          </p:cNvSpPr>
          <p:nvPr>
            <p:ph type="sldNum" sz="quarter" idx="10"/>
          </p:nvPr>
        </p:nvSpPr>
        <p:spPr/>
        <p:txBody>
          <a:bodyPr/>
          <a:lstStyle/>
          <a:p>
            <a:fld id="{FBA8E72A-9CE4-4724-9671-3E99D1E2B748}" type="slidenum">
              <a:rPr lang="en-US" smtClean="0"/>
              <a:pPr/>
              <a:t>7</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1413" y="685800"/>
            <a:ext cx="4575175" cy="3429000"/>
          </a:xfrm>
        </p:spPr>
      </p:sp>
      <p:sp>
        <p:nvSpPr>
          <p:cNvPr id="3" name="Notes Placeholder 2"/>
          <p:cNvSpPr>
            <a:spLocks noGrp="1"/>
          </p:cNvSpPr>
          <p:nvPr>
            <p:ph type="body" idx="1"/>
          </p:nvPr>
        </p:nvSpPr>
        <p:spPr/>
        <p:txBody>
          <a:bodyPr>
            <a:normAutofit/>
          </a:bodyPr>
          <a:lstStyle/>
          <a:p>
            <a:r>
              <a:rPr lang="en-US" dirty="0" smtClean="0"/>
              <a:t>Ground Hazards:  Explosive eruptions that destroy vegetation and deposit volcanic rocks and ash over wide areas create conditions that (1) promote increased rates of surface runoff during rainstorms; (2) dramatically increase the availability of loose debris that can be eroded and transported into river valleys. </a:t>
            </a:r>
            <a:r>
              <a:rPr lang="en-US" dirty="0" smtClean="0">
                <a:solidFill>
                  <a:schemeClr val="bg1"/>
                </a:solidFill>
              </a:rPr>
              <a:t>Significant ash fall can lead to accelerated rates of erosion on hill/slopes and in valleys, above normal stream flow in rivers during rainstorms, and increased deposition of sediment along riverbeds and valley floors.</a:t>
            </a:r>
          </a:p>
          <a:p>
            <a:r>
              <a:rPr lang="en-US" dirty="0" smtClean="0">
                <a:solidFill>
                  <a:schemeClr val="bg1"/>
                </a:solidFill>
              </a:rPr>
              <a:t>E. </a:t>
            </a:r>
            <a:r>
              <a:rPr lang="en-US" dirty="0" err="1" smtClean="0">
                <a:solidFill>
                  <a:schemeClr val="bg1"/>
                </a:solidFill>
              </a:rPr>
              <a:t>Edno</a:t>
            </a:r>
            <a:r>
              <a:rPr lang="en-US" dirty="0" smtClean="0">
                <a:solidFill>
                  <a:schemeClr val="bg1"/>
                </a:solidFill>
              </a:rPr>
              <a:t> photo</a:t>
            </a:r>
            <a:r>
              <a:rPr lang="en-US" baseline="0" dirty="0" smtClean="0">
                <a:solidFill>
                  <a:schemeClr val="bg1"/>
                </a:solidFill>
              </a:rPr>
              <a:t> – eruption of </a:t>
            </a:r>
            <a:r>
              <a:rPr lang="en-US" baseline="0" dirty="0" err="1" smtClean="0">
                <a:solidFill>
                  <a:schemeClr val="bg1"/>
                </a:solidFill>
              </a:rPr>
              <a:t>Rabaul</a:t>
            </a:r>
            <a:endParaRPr lang="en-US"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8</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1413" y="685800"/>
            <a:ext cx="4575175" cy="3429000"/>
          </a:xfrm>
        </p:spPr>
      </p:sp>
      <p:sp>
        <p:nvSpPr>
          <p:cNvPr id="3" name="Notes Placeholder 2"/>
          <p:cNvSpPr>
            <a:spLocks noGrp="1"/>
          </p:cNvSpPr>
          <p:nvPr>
            <p:ph type="body" idx="1"/>
          </p:nvPr>
        </p:nvSpPr>
        <p:spPr/>
        <p:txBody>
          <a:bodyPr>
            <a:normAutofit/>
          </a:bodyPr>
          <a:lstStyle/>
          <a:p>
            <a:r>
              <a:rPr lang="en-US" dirty="0" smtClean="0"/>
              <a:t>They currently have these pamphlets</a:t>
            </a:r>
            <a:r>
              <a:rPr lang="en-US" baseline="0" dirty="0" smtClean="0"/>
              <a:t> in 9 languages.</a:t>
            </a:r>
            <a:endParaRPr lang="en-US" dirty="0"/>
          </a:p>
        </p:txBody>
      </p:sp>
      <p:sp>
        <p:nvSpPr>
          <p:cNvPr id="4" name="Slide Number Placeholder 3"/>
          <p:cNvSpPr>
            <a:spLocks noGrp="1"/>
          </p:cNvSpPr>
          <p:nvPr>
            <p:ph type="sldNum" sz="quarter" idx="10"/>
          </p:nvPr>
        </p:nvSpPr>
        <p:spPr/>
        <p:txBody>
          <a:bodyPr/>
          <a:lstStyle/>
          <a:p>
            <a:fld id="{FBA8E72A-9CE4-4724-9671-3E99D1E2B748}" type="slidenum">
              <a:rPr lang="en-US" smtClean="0"/>
              <a:pPr/>
              <a:t>9</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a:xfrm>
            <a:off x="1141413" y="685800"/>
            <a:ext cx="4575175" cy="3429000"/>
          </a:xfrm>
          <a:ln/>
        </p:spPr>
      </p:sp>
      <p:sp>
        <p:nvSpPr>
          <p:cNvPr id="80899" name="Notes Placeholder 2"/>
          <p:cNvSpPr>
            <a:spLocks noGrp="1"/>
          </p:cNvSpPr>
          <p:nvPr>
            <p:ph type="body" idx="1"/>
          </p:nvPr>
        </p:nvSpPr>
        <p:spPr>
          <a:noFill/>
          <a:ln/>
        </p:spPr>
        <p:txBody>
          <a:bodyPr/>
          <a:lstStyle/>
          <a:p>
            <a:r>
              <a:rPr lang="en-US" dirty="0" smtClean="0">
                <a:latin typeface="Times" pitchFamily="18" charset="0"/>
              </a:rPr>
              <a:t>Why are we concerned?</a:t>
            </a:r>
            <a:r>
              <a:rPr lang="en-US" baseline="0" dirty="0" smtClean="0">
                <a:latin typeface="Times" pitchFamily="18" charset="0"/>
              </a:rPr>
              <a:t>  </a:t>
            </a:r>
          </a:p>
          <a:p>
            <a:r>
              <a:rPr lang="en-US" baseline="0" dirty="0" smtClean="0">
                <a:latin typeface="Times" pitchFamily="18" charset="0"/>
              </a:rPr>
              <a:t>1) Major concern to one of our customers – the Aviation industry</a:t>
            </a:r>
          </a:p>
          <a:p>
            <a:r>
              <a:rPr lang="en-US" baseline="0" dirty="0" smtClean="0">
                <a:latin typeface="Times" pitchFamily="18" charset="0"/>
              </a:rPr>
              <a:t>Ash causes significant damage to…  at the worst end, it can cause in-flight engine loss (</a:t>
            </a:r>
            <a:r>
              <a:rPr lang="en-US" dirty="0" smtClean="0"/>
              <a:t>accumulation of melted and </a:t>
            </a:r>
            <a:r>
              <a:rPr lang="en-US" dirty="0" err="1" smtClean="0"/>
              <a:t>resolidified</a:t>
            </a:r>
            <a:r>
              <a:rPr lang="en-US" dirty="0" smtClean="0"/>
              <a:t> ash on interior engine vents reduce the effective flow of air through the engine, causing it to stall), it is abrasive,</a:t>
            </a:r>
            <a:r>
              <a:rPr lang="en-US" baseline="0" dirty="0" smtClean="0"/>
              <a:t> mildly corrosive, and conductive.  </a:t>
            </a:r>
            <a:r>
              <a:rPr lang="en-US" dirty="0" smtClean="0"/>
              <a:t>Potential to put human lives at</a:t>
            </a:r>
            <a:r>
              <a:rPr lang="en-US" baseline="0" dirty="0" smtClean="0"/>
              <a:t> stake.  Repair and replacement associated with encounters are costly (Example:  </a:t>
            </a:r>
            <a:r>
              <a:rPr lang="en-US" dirty="0" smtClean="0"/>
              <a:t>Between 1980 and 2004, more than 100 jet aircraft sustained damage after flying through volcanic ash clouds. The repairs cost more than $250 million. At least 7 of these encounters resulted in temporary engine failure, with 3 aircraft losing power from all engines. These engine failures have occurred at distances ranging from 150 to 600 miles from the erupting volcano. Aircraft damage from these volcanic ash encounters has been reported from as far as 1,800 miles from the volcano.)</a:t>
            </a:r>
          </a:p>
          <a:p>
            <a:r>
              <a:rPr lang="en-US" baseline="0" dirty="0" smtClean="0"/>
              <a:t> </a:t>
            </a:r>
          </a:p>
          <a:p>
            <a:r>
              <a:rPr lang="en-US" dirty="0" smtClean="0">
                <a:latin typeface="Times" pitchFamily="18" charset="0"/>
              </a:rPr>
              <a:t>2) Delays in flight operations are costly to the airlines and make travelers very cranky.</a:t>
            </a:r>
          </a:p>
          <a:p>
            <a:endParaRPr lang="en-US" dirty="0" smtClean="0">
              <a:latin typeface="Times" pitchFamily="18" charset="0"/>
            </a:endParaRPr>
          </a:p>
          <a:p>
            <a:r>
              <a:rPr lang="en-US" dirty="0" smtClean="0">
                <a:latin typeface="Times" pitchFamily="18" charset="0"/>
              </a:rPr>
              <a:t>3) Studies</a:t>
            </a:r>
            <a:r>
              <a:rPr lang="en-US" baseline="0" dirty="0" smtClean="0">
                <a:latin typeface="Times" pitchFamily="18" charset="0"/>
              </a:rPr>
              <a:t> in this area are limited at best or nonexistent.</a:t>
            </a:r>
          </a:p>
          <a:p>
            <a:endParaRPr lang="en-US" baseline="0" dirty="0" smtClean="0">
              <a:latin typeface="Times" pitchFamily="18" charset="0"/>
            </a:endParaRPr>
          </a:p>
          <a:p>
            <a:r>
              <a:rPr lang="en-US" baseline="0" dirty="0" smtClean="0">
                <a:latin typeface="Times" pitchFamily="18" charset="0"/>
              </a:rPr>
              <a:t>There are long term climatic impacts, but we will not address those here.</a:t>
            </a:r>
            <a:endParaRPr lang="en-US" dirty="0" smtClean="0">
              <a:latin typeface="Times" pitchFamily="18" charset="0"/>
            </a:endParaRPr>
          </a:p>
        </p:txBody>
      </p:sp>
      <p:sp>
        <p:nvSpPr>
          <p:cNvPr id="80900" name="Slide Number Placeholder 3"/>
          <p:cNvSpPr>
            <a:spLocks noGrp="1"/>
          </p:cNvSpPr>
          <p:nvPr>
            <p:ph type="sldNum" sz="quarter" idx="5"/>
          </p:nvPr>
        </p:nvSpPr>
        <p:spPr>
          <a:noFill/>
        </p:spPr>
        <p:txBody>
          <a:bodyPr/>
          <a:lstStyle/>
          <a:p>
            <a:fld id="{836BFC9C-FB22-4F46-850F-462101117599}" type="slidenum">
              <a:rPr lang="en-US" smtClean="0">
                <a:solidFill>
                  <a:prstClr val="black"/>
                </a:solidFill>
              </a:rPr>
              <a:pPr/>
              <a:t>11</a:t>
            </a:fld>
            <a:endParaRPr lang="en-US" smtClean="0">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p>
            <a:fld id="{24A9CFBA-EF13-4E74-8647-0FED4C39C201}" type="slidenum">
              <a:rPr lang="en-US" smtClean="0"/>
              <a:pPr/>
              <a:t>13</a:t>
            </a:fld>
            <a:endParaRPr lang="en-US" smtClean="0"/>
          </a:p>
        </p:txBody>
      </p:sp>
      <p:sp>
        <p:nvSpPr>
          <p:cNvPr id="61443" name="Rectangle 2"/>
          <p:cNvSpPr>
            <a:spLocks noGrp="1" noRot="1" noChangeAspect="1" noChangeArrowheads="1" noTextEdit="1"/>
          </p:cNvSpPr>
          <p:nvPr>
            <p:ph type="sldImg"/>
          </p:nvPr>
        </p:nvSpPr>
        <p:spPr>
          <a:xfrm>
            <a:off x="1141413" y="685800"/>
            <a:ext cx="4575175" cy="3429000"/>
          </a:xfrm>
          <a:ln/>
        </p:spPr>
      </p:sp>
      <p:sp>
        <p:nvSpPr>
          <p:cNvPr id="61444" name="Rectangle 3"/>
          <p:cNvSpPr>
            <a:spLocks noGrp="1" noChangeArrowheads="1"/>
          </p:cNvSpPr>
          <p:nvPr>
            <p:ph type="body" idx="1"/>
          </p:nvPr>
        </p:nvSpPr>
        <p:spPr>
          <a:noFill/>
          <a:ln/>
        </p:spPr>
        <p:txBody>
          <a:bodyPr/>
          <a:lstStyle/>
          <a:p>
            <a:r>
              <a:rPr lang="en-US" smtClean="0"/>
              <a:t>What can I say about detection of aerosol/ash/dust with the various techniques?</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Can</a:t>
            </a:r>
            <a:r>
              <a:rPr lang="en-US" baseline="0" dirty="0" smtClean="0"/>
              <a:t> you find the erupting volcano?</a:t>
            </a:r>
            <a:endParaRPr lang="en-US" dirty="0"/>
          </a:p>
        </p:txBody>
      </p:sp>
      <p:sp>
        <p:nvSpPr>
          <p:cNvPr id="4" name="Slide Number Placeholder 3"/>
          <p:cNvSpPr>
            <a:spLocks noGrp="1"/>
          </p:cNvSpPr>
          <p:nvPr>
            <p:ph type="sldNum" sz="quarter" idx="10"/>
          </p:nvPr>
        </p:nvSpPr>
        <p:spPr/>
        <p:txBody>
          <a:bodyPr/>
          <a:lstStyle/>
          <a:p>
            <a:fld id="{FBA8E72A-9CE4-4724-9671-3E99D1E2B748}" type="slidenum">
              <a:rPr lang="en-US" smtClean="0"/>
              <a:pPr/>
              <a:t>14</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a:ln/>
        </p:spPr>
      </p:sp>
      <p:sp>
        <p:nvSpPr>
          <p:cNvPr id="87043" name="Notes Placeholder 2"/>
          <p:cNvSpPr>
            <a:spLocks noGrp="1"/>
          </p:cNvSpPr>
          <p:nvPr>
            <p:ph type="body" idx="1"/>
          </p:nvPr>
        </p:nvSpPr>
        <p:spPr>
          <a:noFill/>
          <a:ln/>
        </p:spPr>
        <p:txBody>
          <a:bodyPr/>
          <a:lstStyle/>
          <a:p>
            <a:pPr defTabSz="1143000"/>
            <a:r>
              <a:rPr lang="en-US" sz="1000" dirty="0" smtClean="0"/>
              <a:t>BT(8.5</a:t>
            </a:r>
            <a:r>
              <a:rPr lang="el-GR" sz="1000" dirty="0" smtClean="0">
                <a:cs typeface="Times New Roman" pitchFamily="18" charset="0"/>
              </a:rPr>
              <a:t>μ</a:t>
            </a:r>
            <a:r>
              <a:rPr lang="en-US" sz="1000" dirty="0" smtClean="0"/>
              <a:t>m) – BT(12.0</a:t>
            </a:r>
            <a:r>
              <a:rPr lang="el-GR" sz="1000" dirty="0" smtClean="0">
                <a:cs typeface="Times New Roman" pitchFamily="18" charset="0"/>
              </a:rPr>
              <a:t>μ</a:t>
            </a:r>
            <a:r>
              <a:rPr lang="en-US" sz="1000" dirty="0" smtClean="0"/>
              <a:t>m) 	= negative for SO</a:t>
            </a:r>
            <a:r>
              <a:rPr lang="en-US" sz="1000" baseline="-25000" dirty="0" smtClean="0"/>
              <a:t>2</a:t>
            </a:r>
            <a:r>
              <a:rPr lang="en-US" sz="1000" dirty="0" smtClean="0"/>
              <a:t> and H</a:t>
            </a:r>
            <a:r>
              <a:rPr lang="en-US" sz="1000" baseline="-25000" dirty="0" smtClean="0"/>
              <a:t>2</a:t>
            </a:r>
            <a:r>
              <a:rPr lang="en-US" sz="1000" dirty="0" smtClean="0"/>
              <a:t>SO</a:t>
            </a:r>
            <a:r>
              <a:rPr lang="en-US" sz="1000" baseline="-25000" dirty="0" smtClean="0"/>
              <a:t>4</a:t>
            </a:r>
            <a:r>
              <a:rPr lang="en-US" sz="1000" dirty="0" smtClean="0"/>
              <a:t> </a:t>
            </a:r>
          </a:p>
          <a:p>
            <a:pPr defTabSz="1143000"/>
            <a:r>
              <a:rPr lang="en-US" sz="1000" dirty="0" smtClean="0"/>
              <a:t>BT(8.5</a:t>
            </a:r>
            <a:r>
              <a:rPr lang="el-GR" sz="1000" dirty="0" smtClean="0">
                <a:cs typeface="Times New Roman" pitchFamily="18" charset="0"/>
              </a:rPr>
              <a:t>μ</a:t>
            </a:r>
            <a:r>
              <a:rPr lang="en-US" sz="1000" dirty="0" smtClean="0"/>
              <a:t>m) – BT(12.0</a:t>
            </a:r>
            <a:r>
              <a:rPr lang="el-GR" sz="1000" dirty="0" smtClean="0">
                <a:cs typeface="Times New Roman" pitchFamily="18" charset="0"/>
              </a:rPr>
              <a:t>μ</a:t>
            </a:r>
            <a:r>
              <a:rPr lang="en-US" sz="1000" dirty="0" smtClean="0"/>
              <a:t>m) 	= negative for silicates, but sensitive to  particle size.</a:t>
            </a:r>
          </a:p>
          <a:p>
            <a:endParaRPr lang="en-US" dirty="0" smtClean="0"/>
          </a:p>
        </p:txBody>
      </p:sp>
      <p:sp>
        <p:nvSpPr>
          <p:cNvPr id="87044" name="Slide Number Placeholder 3"/>
          <p:cNvSpPr>
            <a:spLocks noGrp="1"/>
          </p:cNvSpPr>
          <p:nvPr>
            <p:ph type="sldNum" sz="quarter" idx="5"/>
          </p:nvPr>
        </p:nvSpPr>
        <p:spPr>
          <a:noFill/>
        </p:spPr>
        <p:txBody>
          <a:bodyPr/>
          <a:lstStyle/>
          <a:p>
            <a:fld id="{DA5CEB13-3D78-4847-BA1A-4AD48447C18E}" type="slidenum">
              <a:rPr lang="en-US" smtClean="0"/>
              <a:pPr/>
              <a:t>37</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71976" y="1775355"/>
            <a:ext cx="6482398" cy="1225021"/>
          </a:xfrm>
        </p:spPr>
        <p:txBody>
          <a:bodyPr/>
          <a:lstStyle>
            <a:lvl1pPr>
              <a:defRPr>
                <a:solidFill>
                  <a:srgbClr val="FFFF00"/>
                </a:solidFill>
                <a:latin typeface="Arial" pitchFamily="34" charset="0"/>
                <a:cs typeface="Arial" pitchFamily="34" charset="0"/>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143953" y="3238500"/>
            <a:ext cx="5338445" cy="1460500"/>
          </a:xfrm>
        </p:spPr>
        <p:txBody>
          <a:bodyPr/>
          <a:lstStyle>
            <a:lvl1pPr marL="0" indent="0" algn="ctr">
              <a:buNone/>
              <a:defRPr>
                <a:solidFill>
                  <a:schemeClr val="bg1"/>
                </a:solidFill>
                <a:latin typeface="Arial" pitchFamily="34" charset="0"/>
                <a:cs typeface="Arial" pitchFamily="34" charset="0"/>
              </a:defRPr>
            </a:lvl1pPr>
            <a:lvl2pPr marL="381168" indent="0" algn="ctr">
              <a:buNone/>
              <a:defRPr>
                <a:solidFill>
                  <a:schemeClr val="tx1">
                    <a:tint val="75000"/>
                  </a:schemeClr>
                </a:solidFill>
              </a:defRPr>
            </a:lvl2pPr>
            <a:lvl3pPr marL="762335" indent="0" algn="ctr">
              <a:buNone/>
              <a:defRPr>
                <a:solidFill>
                  <a:schemeClr val="tx1">
                    <a:tint val="75000"/>
                  </a:schemeClr>
                </a:solidFill>
              </a:defRPr>
            </a:lvl3pPr>
            <a:lvl4pPr marL="1143503" indent="0" algn="ctr">
              <a:buNone/>
              <a:defRPr>
                <a:solidFill>
                  <a:schemeClr val="tx1">
                    <a:tint val="75000"/>
                  </a:schemeClr>
                </a:solidFill>
              </a:defRPr>
            </a:lvl4pPr>
            <a:lvl5pPr marL="1524671" indent="0" algn="ctr">
              <a:buNone/>
              <a:defRPr>
                <a:solidFill>
                  <a:schemeClr val="tx1">
                    <a:tint val="75000"/>
                  </a:schemeClr>
                </a:solidFill>
              </a:defRPr>
            </a:lvl5pPr>
            <a:lvl6pPr marL="1905838" indent="0" algn="ctr">
              <a:buNone/>
              <a:defRPr>
                <a:solidFill>
                  <a:schemeClr val="tx1">
                    <a:tint val="75000"/>
                  </a:schemeClr>
                </a:solidFill>
              </a:defRPr>
            </a:lvl6pPr>
            <a:lvl7pPr marL="2287006" indent="0" algn="ctr">
              <a:buNone/>
              <a:defRPr>
                <a:solidFill>
                  <a:schemeClr val="tx1">
                    <a:tint val="75000"/>
                  </a:schemeClr>
                </a:solidFill>
              </a:defRPr>
            </a:lvl7pPr>
            <a:lvl8pPr marL="2668173" indent="0" algn="ctr">
              <a:buNone/>
              <a:defRPr>
                <a:solidFill>
                  <a:schemeClr val="tx1">
                    <a:tint val="75000"/>
                  </a:schemeClr>
                </a:solidFill>
              </a:defRPr>
            </a:lvl8pPr>
            <a:lvl9pPr marL="3049341" indent="0" algn="ctr">
              <a:buNone/>
              <a:defRPr>
                <a:solidFill>
                  <a:schemeClr val="tx1">
                    <a:tint val="75000"/>
                  </a:schemeClr>
                </a:solidFill>
              </a:defRPr>
            </a:lvl9pPr>
          </a:lstStyle>
          <a:p>
            <a:r>
              <a:rPr lang="en-US" dirty="0" smtClean="0"/>
              <a:t>Click to edit Master subtitle style</a:t>
            </a:r>
            <a:endParaRPr lang="en-US" dirty="0"/>
          </a:p>
        </p:txBody>
      </p:sp>
      <p:sp>
        <p:nvSpPr>
          <p:cNvPr id="4" name="Date Placeholder 3"/>
          <p:cNvSpPr>
            <a:spLocks noGrp="1"/>
          </p:cNvSpPr>
          <p:nvPr>
            <p:ph type="dt" sz="half" idx="10"/>
          </p:nvPr>
        </p:nvSpPr>
        <p:spPr/>
        <p:txBody>
          <a:bodyPr/>
          <a:lstStyle/>
          <a:p>
            <a:fld id="{AA5BE20B-9AA0-44F1-9C19-5B29A3B0BAE0}" type="datetimeFigureOut">
              <a:rPr lang="en-US" smtClean="0"/>
              <a:pPr/>
              <a:t>11/2/2011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C4B8EA5-2FC0-4480-866B-58AE86CBC4C9}"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A5BE20B-9AA0-44F1-9C19-5B29A3B0BAE0}" type="datetimeFigureOut">
              <a:rPr lang="en-US" smtClean="0"/>
              <a:pPr/>
              <a:t>11/2/2011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C4B8EA5-2FC0-4480-866B-58AE86CBC4C9}"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529104" y="228865"/>
            <a:ext cx="1715929" cy="4876271"/>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318" y="228865"/>
            <a:ext cx="5020680" cy="487627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A5BE20B-9AA0-44F1-9C19-5B29A3B0BAE0}" type="datetimeFigureOut">
              <a:rPr lang="en-US" smtClean="0"/>
              <a:pPr/>
              <a:t>11/2/2011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C4B8EA5-2FC0-4480-866B-58AE86CBC4C9}"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FFFF00"/>
                </a:solidFill>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defRPr>
                <a:solidFill>
                  <a:schemeClr val="bg1"/>
                </a:solidFill>
                <a:latin typeface="Arial" pitchFamily="34" charset="0"/>
                <a:cs typeface="Arial" pitchFamily="34" charset="0"/>
              </a:defRPr>
            </a:lvl1pPr>
            <a:lvl2pPr>
              <a:defRPr>
                <a:solidFill>
                  <a:schemeClr val="bg1"/>
                </a:solidFill>
                <a:latin typeface="Arial" pitchFamily="34" charset="0"/>
                <a:cs typeface="Arial" pitchFamily="34" charset="0"/>
              </a:defRPr>
            </a:lvl2pPr>
            <a:lvl3pPr>
              <a:defRPr>
                <a:solidFill>
                  <a:schemeClr val="bg1"/>
                </a:solidFill>
                <a:latin typeface="Arial" pitchFamily="34" charset="0"/>
                <a:cs typeface="Arial" pitchFamily="34" charset="0"/>
              </a:defRPr>
            </a:lvl3pPr>
            <a:lvl4pPr>
              <a:defRPr>
                <a:solidFill>
                  <a:schemeClr val="bg1"/>
                </a:solidFill>
                <a:latin typeface="Arial" pitchFamily="34" charset="0"/>
                <a:cs typeface="Arial" pitchFamily="34" charset="0"/>
              </a:defRPr>
            </a:lvl4pPr>
            <a:lvl5pPr>
              <a:defRPr>
                <a:solidFill>
                  <a:schemeClr val="bg1"/>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C4B8EA5-2FC0-4480-866B-58AE86CBC4C9}"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02429" y="3672417"/>
            <a:ext cx="6482398" cy="1135063"/>
          </a:xfrm>
        </p:spPr>
        <p:txBody>
          <a:bodyPr anchor="t"/>
          <a:lstStyle>
            <a:lvl1pPr algn="l">
              <a:defRPr sz="3300" b="1" cap="all"/>
            </a:lvl1pPr>
          </a:lstStyle>
          <a:p>
            <a:r>
              <a:rPr lang="en-US" dirty="0" smtClean="0"/>
              <a:t>Click to edit Master title style</a:t>
            </a:r>
            <a:endParaRPr lang="en-US" dirty="0"/>
          </a:p>
        </p:txBody>
      </p:sp>
      <p:sp>
        <p:nvSpPr>
          <p:cNvPr id="3" name="Text Placeholder 2"/>
          <p:cNvSpPr>
            <a:spLocks noGrp="1"/>
          </p:cNvSpPr>
          <p:nvPr>
            <p:ph type="body" idx="1"/>
          </p:nvPr>
        </p:nvSpPr>
        <p:spPr>
          <a:xfrm>
            <a:off x="602429" y="2422261"/>
            <a:ext cx="6482398" cy="1250156"/>
          </a:xfrm>
        </p:spPr>
        <p:txBody>
          <a:bodyPr anchor="b"/>
          <a:lstStyle>
            <a:lvl1pPr marL="0" indent="0">
              <a:buNone/>
              <a:defRPr sz="1700">
                <a:solidFill>
                  <a:schemeClr val="tx1">
                    <a:tint val="75000"/>
                  </a:schemeClr>
                </a:solidFill>
              </a:defRPr>
            </a:lvl1pPr>
            <a:lvl2pPr marL="381168" indent="0">
              <a:buNone/>
              <a:defRPr sz="1500">
                <a:solidFill>
                  <a:schemeClr val="tx1">
                    <a:tint val="75000"/>
                  </a:schemeClr>
                </a:solidFill>
              </a:defRPr>
            </a:lvl2pPr>
            <a:lvl3pPr marL="762335" indent="0">
              <a:buNone/>
              <a:defRPr sz="1300">
                <a:solidFill>
                  <a:schemeClr val="tx1">
                    <a:tint val="75000"/>
                  </a:schemeClr>
                </a:solidFill>
              </a:defRPr>
            </a:lvl3pPr>
            <a:lvl4pPr marL="1143503" indent="0">
              <a:buNone/>
              <a:defRPr sz="1200">
                <a:solidFill>
                  <a:schemeClr val="tx1">
                    <a:tint val="75000"/>
                  </a:schemeClr>
                </a:solidFill>
              </a:defRPr>
            </a:lvl4pPr>
            <a:lvl5pPr marL="1524671" indent="0">
              <a:buNone/>
              <a:defRPr sz="1200">
                <a:solidFill>
                  <a:schemeClr val="tx1">
                    <a:tint val="75000"/>
                  </a:schemeClr>
                </a:solidFill>
              </a:defRPr>
            </a:lvl5pPr>
            <a:lvl6pPr marL="1905838" indent="0">
              <a:buNone/>
              <a:defRPr sz="1200">
                <a:solidFill>
                  <a:schemeClr val="tx1">
                    <a:tint val="75000"/>
                  </a:schemeClr>
                </a:solidFill>
              </a:defRPr>
            </a:lvl6pPr>
            <a:lvl7pPr marL="2287006" indent="0">
              <a:buNone/>
              <a:defRPr sz="1200">
                <a:solidFill>
                  <a:schemeClr val="tx1">
                    <a:tint val="75000"/>
                  </a:schemeClr>
                </a:solidFill>
              </a:defRPr>
            </a:lvl7pPr>
            <a:lvl8pPr marL="2668173" indent="0">
              <a:buNone/>
              <a:defRPr sz="1200">
                <a:solidFill>
                  <a:schemeClr val="tx1">
                    <a:tint val="75000"/>
                  </a:schemeClr>
                </a:solidFill>
              </a:defRPr>
            </a:lvl8pPr>
            <a:lvl9pPr marL="3049341" indent="0">
              <a:buNone/>
              <a:defRPr sz="1200">
                <a:solidFill>
                  <a:schemeClr val="tx1">
                    <a:tint val="75000"/>
                  </a:schemeClr>
                </a:solidFill>
              </a:defRPr>
            </a:lvl9pPr>
          </a:lstStyle>
          <a:p>
            <a:pPr lvl="0"/>
            <a:r>
              <a:rPr lang="en-US" dirty="0" smtClean="0"/>
              <a:t>Click to edit Master text styles</a:t>
            </a:r>
          </a:p>
        </p:txBody>
      </p:sp>
      <p:sp>
        <p:nvSpPr>
          <p:cNvPr id="4" name="Date Placeholder 3"/>
          <p:cNvSpPr>
            <a:spLocks noGrp="1"/>
          </p:cNvSpPr>
          <p:nvPr>
            <p:ph type="dt" sz="half" idx="10"/>
          </p:nvPr>
        </p:nvSpPr>
        <p:spPr/>
        <p:txBody>
          <a:bodyPr/>
          <a:lstStyle/>
          <a:p>
            <a:fld id="{AA5BE20B-9AA0-44F1-9C19-5B29A3B0BAE0}" type="datetimeFigureOut">
              <a:rPr lang="en-US" smtClean="0"/>
              <a:pPr/>
              <a:t>11/2/2011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C4B8EA5-2FC0-4480-866B-58AE86CBC4C9}"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sz="half" idx="1"/>
          </p:nvPr>
        </p:nvSpPr>
        <p:spPr>
          <a:xfrm>
            <a:off x="381317" y="1333500"/>
            <a:ext cx="3368305" cy="3771636"/>
          </a:xfrm>
        </p:spPr>
        <p:txBody>
          <a:bodyPr/>
          <a:lstStyle>
            <a:lvl1pPr>
              <a:defRPr sz="2300"/>
            </a:lvl1pPr>
            <a:lvl2pPr>
              <a:defRPr sz="2000"/>
            </a:lvl2pPr>
            <a:lvl3pPr>
              <a:defRPr sz="17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876728" y="1333500"/>
            <a:ext cx="3368305" cy="3771636"/>
          </a:xfrm>
        </p:spPr>
        <p:txBody>
          <a:bodyPr/>
          <a:lstStyle>
            <a:lvl1pPr>
              <a:defRPr sz="2300"/>
            </a:lvl1pPr>
            <a:lvl2pPr>
              <a:defRPr sz="2000"/>
            </a:lvl2pPr>
            <a:lvl3pPr>
              <a:defRPr sz="17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A5BE20B-9AA0-44F1-9C19-5B29A3B0BAE0}" type="datetimeFigureOut">
              <a:rPr lang="en-US" smtClean="0"/>
              <a:pPr/>
              <a:t>11/2/2011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C4B8EA5-2FC0-4480-866B-58AE86CBC4C9}"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381318" y="1279261"/>
            <a:ext cx="3369629" cy="533135"/>
          </a:xfrm>
        </p:spPr>
        <p:txBody>
          <a:bodyPr anchor="b"/>
          <a:lstStyle>
            <a:lvl1pPr marL="0" indent="0">
              <a:buNone/>
              <a:defRPr sz="2000" b="1"/>
            </a:lvl1pPr>
            <a:lvl2pPr marL="381168" indent="0">
              <a:buNone/>
              <a:defRPr sz="1700" b="1"/>
            </a:lvl2pPr>
            <a:lvl3pPr marL="762335" indent="0">
              <a:buNone/>
              <a:defRPr sz="1500" b="1"/>
            </a:lvl3pPr>
            <a:lvl4pPr marL="1143503" indent="0">
              <a:buNone/>
              <a:defRPr sz="1300" b="1"/>
            </a:lvl4pPr>
            <a:lvl5pPr marL="1524671" indent="0">
              <a:buNone/>
              <a:defRPr sz="1300" b="1"/>
            </a:lvl5pPr>
            <a:lvl6pPr marL="1905838" indent="0">
              <a:buNone/>
              <a:defRPr sz="1300" b="1"/>
            </a:lvl6pPr>
            <a:lvl7pPr marL="2287006" indent="0">
              <a:buNone/>
              <a:defRPr sz="1300" b="1"/>
            </a:lvl7pPr>
            <a:lvl8pPr marL="2668173" indent="0">
              <a:buNone/>
              <a:defRPr sz="1300" b="1"/>
            </a:lvl8pPr>
            <a:lvl9pPr marL="3049341" indent="0">
              <a:buNone/>
              <a:defRPr sz="1300" b="1"/>
            </a:lvl9pPr>
          </a:lstStyle>
          <a:p>
            <a:pPr lvl="0"/>
            <a:r>
              <a:rPr lang="en-US" smtClean="0"/>
              <a:t>Click to edit Master text styles</a:t>
            </a:r>
          </a:p>
        </p:txBody>
      </p:sp>
      <p:sp>
        <p:nvSpPr>
          <p:cNvPr id="4" name="Content Placeholder 3"/>
          <p:cNvSpPr>
            <a:spLocks noGrp="1"/>
          </p:cNvSpPr>
          <p:nvPr>
            <p:ph sz="half" idx="2"/>
          </p:nvPr>
        </p:nvSpPr>
        <p:spPr>
          <a:xfrm>
            <a:off x="381318" y="1812396"/>
            <a:ext cx="3369629" cy="3292740"/>
          </a:xfrm>
        </p:spPr>
        <p:txBody>
          <a:bodyPr/>
          <a:lstStyle>
            <a:lvl1pPr>
              <a:defRPr sz="2000"/>
            </a:lvl1pPr>
            <a:lvl2pPr>
              <a:defRPr sz="1700"/>
            </a:lvl2pPr>
            <a:lvl3pPr>
              <a:defRPr sz="1500"/>
            </a:lvl3pPr>
            <a:lvl4pPr>
              <a:defRPr sz="1300"/>
            </a:lvl4pPr>
            <a:lvl5pPr>
              <a:defRPr sz="1300"/>
            </a:lvl5pPr>
            <a:lvl6pPr>
              <a:defRPr sz="1300"/>
            </a:lvl6pPr>
            <a:lvl7pPr>
              <a:defRPr sz="1300"/>
            </a:lvl7pPr>
            <a:lvl8pPr>
              <a:defRPr sz="1300"/>
            </a:lvl8pPr>
            <a:lvl9pPr>
              <a:defRPr sz="1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3874080" y="1279261"/>
            <a:ext cx="3370953" cy="533135"/>
          </a:xfrm>
        </p:spPr>
        <p:txBody>
          <a:bodyPr anchor="b"/>
          <a:lstStyle>
            <a:lvl1pPr marL="0" indent="0">
              <a:buNone/>
              <a:defRPr sz="2000" b="1"/>
            </a:lvl1pPr>
            <a:lvl2pPr marL="381168" indent="0">
              <a:buNone/>
              <a:defRPr sz="1700" b="1"/>
            </a:lvl2pPr>
            <a:lvl3pPr marL="762335" indent="0">
              <a:buNone/>
              <a:defRPr sz="1500" b="1"/>
            </a:lvl3pPr>
            <a:lvl4pPr marL="1143503" indent="0">
              <a:buNone/>
              <a:defRPr sz="1300" b="1"/>
            </a:lvl4pPr>
            <a:lvl5pPr marL="1524671" indent="0">
              <a:buNone/>
              <a:defRPr sz="1300" b="1"/>
            </a:lvl5pPr>
            <a:lvl6pPr marL="1905838" indent="0">
              <a:buNone/>
              <a:defRPr sz="1300" b="1"/>
            </a:lvl6pPr>
            <a:lvl7pPr marL="2287006" indent="0">
              <a:buNone/>
              <a:defRPr sz="1300" b="1"/>
            </a:lvl7pPr>
            <a:lvl8pPr marL="2668173" indent="0">
              <a:buNone/>
              <a:defRPr sz="1300" b="1"/>
            </a:lvl8pPr>
            <a:lvl9pPr marL="3049341" indent="0">
              <a:buNone/>
              <a:defRPr sz="1300" b="1"/>
            </a:lvl9pPr>
          </a:lstStyle>
          <a:p>
            <a:pPr lvl="0"/>
            <a:r>
              <a:rPr lang="en-US" smtClean="0"/>
              <a:t>Click to edit Master text styles</a:t>
            </a:r>
          </a:p>
        </p:txBody>
      </p:sp>
      <p:sp>
        <p:nvSpPr>
          <p:cNvPr id="6" name="Content Placeholder 5"/>
          <p:cNvSpPr>
            <a:spLocks noGrp="1"/>
          </p:cNvSpPr>
          <p:nvPr>
            <p:ph sz="quarter" idx="4"/>
          </p:nvPr>
        </p:nvSpPr>
        <p:spPr>
          <a:xfrm>
            <a:off x="3874080" y="1812396"/>
            <a:ext cx="3370953" cy="3292740"/>
          </a:xfrm>
        </p:spPr>
        <p:txBody>
          <a:bodyPr/>
          <a:lstStyle>
            <a:lvl1pPr>
              <a:defRPr sz="2000"/>
            </a:lvl1pPr>
            <a:lvl2pPr>
              <a:defRPr sz="1700"/>
            </a:lvl2pPr>
            <a:lvl3pPr>
              <a:defRPr sz="1500"/>
            </a:lvl3pPr>
            <a:lvl4pPr>
              <a:defRPr sz="1300"/>
            </a:lvl4pPr>
            <a:lvl5pPr>
              <a:defRPr sz="1300"/>
            </a:lvl5pPr>
            <a:lvl6pPr>
              <a:defRPr sz="1300"/>
            </a:lvl6pPr>
            <a:lvl7pPr>
              <a:defRPr sz="1300"/>
            </a:lvl7pPr>
            <a:lvl8pPr>
              <a:defRPr sz="1300"/>
            </a:lvl8pPr>
            <a:lvl9pPr>
              <a:defRPr sz="1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A5BE20B-9AA0-44F1-9C19-5B29A3B0BAE0}" type="datetimeFigureOut">
              <a:rPr lang="en-US" smtClean="0"/>
              <a:pPr/>
              <a:t>11/2/2011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C4B8EA5-2FC0-4480-866B-58AE86CBC4C9}"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A5BE20B-9AA0-44F1-9C19-5B29A3B0BAE0}" type="datetimeFigureOut">
              <a:rPr lang="en-US" smtClean="0"/>
              <a:pPr/>
              <a:t>11/2/2011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C4B8EA5-2FC0-4480-866B-58AE86CBC4C9}"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A5BE20B-9AA0-44F1-9C19-5B29A3B0BAE0}" type="datetimeFigureOut">
              <a:rPr lang="en-US" smtClean="0"/>
              <a:pPr/>
              <a:t>11/2/2011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C4B8EA5-2FC0-4480-866B-58AE86CBC4C9}"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81318" y="227542"/>
            <a:ext cx="2509017" cy="968375"/>
          </a:xfrm>
        </p:spPr>
        <p:txBody>
          <a:bodyPr anchor="b"/>
          <a:lstStyle>
            <a:lvl1pPr algn="l">
              <a:defRPr sz="1700" b="1"/>
            </a:lvl1pPr>
          </a:lstStyle>
          <a:p>
            <a:r>
              <a:rPr lang="en-US" dirty="0" smtClean="0"/>
              <a:t>Click to edit Master title style</a:t>
            </a:r>
            <a:endParaRPr lang="en-US" dirty="0"/>
          </a:p>
        </p:txBody>
      </p:sp>
      <p:sp>
        <p:nvSpPr>
          <p:cNvPr id="3" name="Content Placeholder 2"/>
          <p:cNvSpPr>
            <a:spLocks noGrp="1"/>
          </p:cNvSpPr>
          <p:nvPr>
            <p:ph idx="1"/>
          </p:nvPr>
        </p:nvSpPr>
        <p:spPr>
          <a:xfrm>
            <a:off x="2981691" y="227542"/>
            <a:ext cx="4263341" cy="4877594"/>
          </a:xfrm>
        </p:spPr>
        <p:txBody>
          <a:bodyPr/>
          <a:lstStyle>
            <a:lvl1pPr>
              <a:defRPr sz="2700"/>
            </a:lvl1pPr>
            <a:lvl2pPr>
              <a:defRPr sz="2300"/>
            </a:lvl2pPr>
            <a:lvl3pPr>
              <a:defRPr sz="2000"/>
            </a:lvl3pPr>
            <a:lvl4pPr>
              <a:defRPr sz="1700"/>
            </a:lvl4pPr>
            <a:lvl5pPr>
              <a:defRPr sz="1700"/>
            </a:lvl5pPr>
            <a:lvl6pPr>
              <a:defRPr sz="1700"/>
            </a:lvl6pPr>
            <a:lvl7pPr>
              <a:defRPr sz="1700"/>
            </a:lvl7pPr>
            <a:lvl8pPr>
              <a:defRPr sz="1700"/>
            </a:lvl8pPr>
            <a:lvl9pPr>
              <a:defRPr sz="17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381318" y="1195917"/>
            <a:ext cx="2509017" cy="3909219"/>
          </a:xfrm>
        </p:spPr>
        <p:txBody>
          <a:bodyPr/>
          <a:lstStyle>
            <a:lvl1pPr marL="0" indent="0">
              <a:buNone/>
              <a:defRPr sz="1200"/>
            </a:lvl1pPr>
            <a:lvl2pPr marL="381168" indent="0">
              <a:buNone/>
              <a:defRPr sz="1000"/>
            </a:lvl2pPr>
            <a:lvl3pPr marL="762335" indent="0">
              <a:buNone/>
              <a:defRPr sz="800"/>
            </a:lvl3pPr>
            <a:lvl4pPr marL="1143503" indent="0">
              <a:buNone/>
              <a:defRPr sz="800"/>
            </a:lvl4pPr>
            <a:lvl5pPr marL="1524671" indent="0">
              <a:buNone/>
              <a:defRPr sz="800"/>
            </a:lvl5pPr>
            <a:lvl6pPr marL="1905838" indent="0">
              <a:buNone/>
              <a:defRPr sz="800"/>
            </a:lvl6pPr>
            <a:lvl7pPr marL="2287006" indent="0">
              <a:buNone/>
              <a:defRPr sz="800"/>
            </a:lvl7pPr>
            <a:lvl8pPr marL="2668173" indent="0">
              <a:buNone/>
              <a:defRPr sz="800"/>
            </a:lvl8pPr>
            <a:lvl9pPr marL="3049341" indent="0">
              <a:buNone/>
              <a:defRPr sz="8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A5BE20B-9AA0-44F1-9C19-5B29A3B0BAE0}" type="datetimeFigureOut">
              <a:rPr lang="en-US" smtClean="0"/>
              <a:pPr/>
              <a:t>11/2/2011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C4B8EA5-2FC0-4480-866B-58AE86CBC4C9}"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94818" y="4000500"/>
            <a:ext cx="4575810" cy="472282"/>
          </a:xfrm>
        </p:spPr>
        <p:txBody>
          <a:bodyPr anchor="b"/>
          <a:lstStyle>
            <a:lvl1pPr algn="l">
              <a:defRPr sz="1700" b="1"/>
            </a:lvl1pPr>
          </a:lstStyle>
          <a:p>
            <a:r>
              <a:rPr lang="en-US" smtClean="0"/>
              <a:t>Click to edit Master title style</a:t>
            </a:r>
            <a:endParaRPr lang="en-US"/>
          </a:p>
        </p:txBody>
      </p:sp>
      <p:sp>
        <p:nvSpPr>
          <p:cNvPr id="3" name="Picture Placeholder 2"/>
          <p:cNvSpPr>
            <a:spLocks noGrp="1"/>
          </p:cNvSpPr>
          <p:nvPr>
            <p:ph type="pic" idx="1"/>
          </p:nvPr>
        </p:nvSpPr>
        <p:spPr>
          <a:xfrm>
            <a:off x="1494818" y="510646"/>
            <a:ext cx="4575810" cy="3429000"/>
          </a:xfrm>
        </p:spPr>
        <p:txBody>
          <a:bodyPr/>
          <a:lstStyle>
            <a:lvl1pPr marL="0" indent="0">
              <a:buNone/>
              <a:defRPr sz="2700"/>
            </a:lvl1pPr>
            <a:lvl2pPr marL="381168" indent="0">
              <a:buNone/>
              <a:defRPr sz="2300"/>
            </a:lvl2pPr>
            <a:lvl3pPr marL="762335" indent="0">
              <a:buNone/>
              <a:defRPr sz="2000"/>
            </a:lvl3pPr>
            <a:lvl4pPr marL="1143503" indent="0">
              <a:buNone/>
              <a:defRPr sz="1700"/>
            </a:lvl4pPr>
            <a:lvl5pPr marL="1524671" indent="0">
              <a:buNone/>
              <a:defRPr sz="1700"/>
            </a:lvl5pPr>
            <a:lvl6pPr marL="1905838" indent="0">
              <a:buNone/>
              <a:defRPr sz="1700"/>
            </a:lvl6pPr>
            <a:lvl7pPr marL="2287006" indent="0">
              <a:buNone/>
              <a:defRPr sz="1700"/>
            </a:lvl7pPr>
            <a:lvl8pPr marL="2668173" indent="0">
              <a:buNone/>
              <a:defRPr sz="1700"/>
            </a:lvl8pPr>
            <a:lvl9pPr marL="3049341" indent="0">
              <a:buNone/>
              <a:defRPr sz="1700"/>
            </a:lvl9pPr>
          </a:lstStyle>
          <a:p>
            <a:endParaRPr lang="en-US"/>
          </a:p>
        </p:txBody>
      </p:sp>
      <p:sp>
        <p:nvSpPr>
          <p:cNvPr id="4" name="Text Placeholder 3"/>
          <p:cNvSpPr>
            <a:spLocks noGrp="1"/>
          </p:cNvSpPr>
          <p:nvPr>
            <p:ph type="body" sz="half" idx="2"/>
          </p:nvPr>
        </p:nvSpPr>
        <p:spPr>
          <a:xfrm>
            <a:off x="1494818" y="4472782"/>
            <a:ext cx="4575810" cy="670718"/>
          </a:xfrm>
        </p:spPr>
        <p:txBody>
          <a:bodyPr/>
          <a:lstStyle>
            <a:lvl1pPr marL="0" indent="0">
              <a:buNone/>
              <a:defRPr sz="1200"/>
            </a:lvl1pPr>
            <a:lvl2pPr marL="381168" indent="0">
              <a:buNone/>
              <a:defRPr sz="1000"/>
            </a:lvl2pPr>
            <a:lvl3pPr marL="762335" indent="0">
              <a:buNone/>
              <a:defRPr sz="800"/>
            </a:lvl3pPr>
            <a:lvl4pPr marL="1143503" indent="0">
              <a:buNone/>
              <a:defRPr sz="800"/>
            </a:lvl4pPr>
            <a:lvl5pPr marL="1524671" indent="0">
              <a:buNone/>
              <a:defRPr sz="800"/>
            </a:lvl5pPr>
            <a:lvl6pPr marL="1905838" indent="0">
              <a:buNone/>
              <a:defRPr sz="800"/>
            </a:lvl6pPr>
            <a:lvl7pPr marL="2287006" indent="0">
              <a:buNone/>
              <a:defRPr sz="800"/>
            </a:lvl7pPr>
            <a:lvl8pPr marL="2668173" indent="0">
              <a:buNone/>
              <a:defRPr sz="800"/>
            </a:lvl8pPr>
            <a:lvl9pPr marL="3049341" indent="0">
              <a:buNone/>
              <a:defRPr sz="8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A5BE20B-9AA0-44F1-9C19-5B29A3B0BAE0}" type="datetimeFigureOut">
              <a:rPr lang="en-US" smtClean="0"/>
              <a:pPr/>
              <a:t>11/2/2011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C4B8EA5-2FC0-4480-866B-58AE86CBC4C9}"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80000">
              <a:srgbClr val="030873"/>
            </a:gs>
            <a:gs pos="100000">
              <a:schemeClr val="tx2">
                <a:lumMod val="50000"/>
              </a:schemeClr>
            </a:gs>
          </a:gsLst>
          <a:path path="rect">
            <a:fillToRect l="50000" t="50000" r="50000" b="50000"/>
          </a:path>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318" y="228865"/>
            <a:ext cx="6863715" cy="952500"/>
          </a:xfrm>
          <a:prstGeom prst="rect">
            <a:avLst/>
          </a:prstGeom>
        </p:spPr>
        <p:txBody>
          <a:bodyPr vert="horz" lIns="76234" tIns="38117" rIns="76234" bIns="38117"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381318" y="1333500"/>
            <a:ext cx="6863715" cy="3771636"/>
          </a:xfrm>
          <a:prstGeom prst="rect">
            <a:avLst/>
          </a:prstGeom>
        </p:spPr>
        <p:txBody>
          <a:bodyPr vert="horz" lIns="76234" tIns="38117" rIns="76234" bIns="38117"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381317" y="5296959"/>
            <a:ext cx="1779482" cy="304271"/>
          </a:xfrm>
          <a:prstGeom prst="rect">
            <a:avLst/>
          </a:prstGeom>
        </p:spPr>
        <p:txBody>
          <a:bodyPr vert="horz" lIns="76234" tIns="38117" rIns="76234" bIns="38117" rtlCol="0" anchor="ctr"/>
          <a:lstStyle>
            <a:lvl1pPr algn="l">
              <a:defRPr sz="1000">
                <a:solidFill>
                  <a:schemeClr val="tx1">
                    <a:tint val="75000"/>
                  </a:schemeClr>
                </a:solidFill>
              </a:defRPr>
            </a:lvl1pPr>
          </a:lstStyle>
          <a:p>
            <a:fld id="{AA5BE20B-9AA0-44F1-9C19-5B29A3B0BAE0}" type="datetimeFigureOut">
              <a:rPr lang="en-US" smtClean="0"/>
              <a:pPr/>
              <a:t>11/2/2011</a:t>
            </a:fld>
            <a:endParaRPr lang="en-US"/>
          </a:p>
        </p:txBody>
      </p:sp>
      <p:sp>
        <p:nvSpPr>
          <p:cNvPr id="5" name="Footer Placeholder 4"/>
          <p:cNvSpPr>
            <a:spLocks noGrp="1"/>
          </p:cNvSpPr>
          <p:nvPr>
            <p:ph type="ftr" sz="quarter" idx="3"/>
          </p:nvPr>
        </p:nvSpPr>
        <p:spPr>
          <a:xfrm>
            <a:off x="2605670" y="5296959"/>
            <a:ext cx="2415011" cy="304271"/>
          </a:xfrm>
          <a:prstGeom prst="rect">
            <a:avLst/>
          </a:prstGeom>
        </p:spPr>
        <p:txBody>
          <a:bodyPr vert="horz" lIns="76234" tIns="38117" rIns="76234" bIns="38117" rtlCol="0" anchor="ctr"/>
          <a:lstStyle>
            <a:lvl1pPr algn="ctr">
              <a:defRPr sz="10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5465551" y="5296959"/>
            <a:ext cx="1779482" cy="304271"/>
          </a:xfrm>
          <a:prstGeom prst="rect">
            <a:avLst/>
          </a:prstGeom>
        </p:spPr>
        <p:txBody>
          <a:bodyPr vert="horz" lIns="76234" tIns="38117" rIns="76234" bIns="38117" rtlCol="0" anchor="ctr"/>
          <a:lstStyle>
            <a:lvl1pPr algn="r">
              <a:defRPr sz="1000">
                <a:solidFill>
                  <a:schemeClr val="tx1">
                    <a:tint val="75000"/>
                  </a:schemeClr>
                </a:solidFill>
              </a:defRPr>
            </a:lvl1pPr>
          </a:lstStyle>
          <a:p>
            <a:fld id="{3C4B8EA5-2FC0-4480-866B-58AE86CBC4C9}"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762335" rtl="0" eaLnBrk="1" latinLnBrk="0" hangingPunct="1">
        <a:spcBef>
          <a:spcPct val="0"/>
        </a:spcBef>
        <a:buNone/>
        <a:defRPr sz="3700" kern="1200">
          <a:solidFill>
            <a:srgbClr val="FFFF00"/>
          </a:solidFill>
          <a:latin typeface="Arial" pitchFamily="34" charset="0"/>
          <a:ea typeface="+mj-ea"/>
          <a:cs typeface="Arial" pitchFamily="34" charset="0"/>
        </a:defRPr>
      </a:lvl1pPr>
    </p:titleStyle>
    <p:bodyStyle>
      <a:lvl1pPr marL="285876" indent="-285876" algn="l" defTabSz="762335" rtl="0" eaLnBrk="1" latinLnBrk="0" hangingPunct="1">
        <a:spcBef>
          <a:spcPct val="20000"/>
        </a:spcBef>
        <a:buFont typeface="Arial" pitchFamily="34" charset="0"/>
        <a:buChar char="•"/>
        <a:defRPr sz="2700" kern="1200">
          <a:solidFill>
            <a:schemeClr val="bg1"/>
          </a:solidFill>
          <a:latin typeface="Arial" pitchFamily="34" charset="0"/>
          <a:ea typeface="+mn-ea"/>
          <a:cs typeface="Arial" pitchFamily="34" charset="0"/>
        </a:defRPr>
      </a:lvl1pPr>
      <a:lvl2pPr marL="619397" indent="-238230" algn="l" defTabSz="762335" rtl="0" eaLnBrk="1" latinLnBrk="0" hangingPunct="1">
        <a:spcBef>
          <a:spcPct val="20000"/>
        </a:spcBef>
        <a:buFont typeface="Arial" pitchFamily="34" charset="0"/>
        <a:buChar char="–"/>
        <a:defRPr sz="2300" kern="1200">
          <a:solidFill>
            <a:schemeClr val="bg1"/>
          </a:solidFill>
          <a:latin typeface="Arial" pitchFamily="34" charset="0"/>
          <a:ea typeface="+mn-ea"/>
          <a:cs typeface="Arial" pitchFamily="34" charset="0"/>
        </a:defRPr>
      </a:lvl2pPr>
      <a:lvl3pPr marL="952919" indent="-190584" algn="l" defTabSz="762335" rtl="0" eaLnBrk="1" latinLnBrk="0" hangingPunct="1">
        <a:spcBef>
          <a:spcPct val="20000"/>
        </a:spcBef>
        <a:buFont typeface="Arial" pitchFamily="34" charset="0"/>
        <a:buChar char="•"/>
        <a:defRPr sz="2000" kern="1200">
          <a:solidFill>
            <a:schemeClr val="bg1"/>
          </a:solidFill>
          <a:latin typeface="Arial" pitchFamily="34" charset="0"/>
          <a:ea typeface="+mn-ea"/>
          <a:cs typeface="Arial" pitchFamily="34" charset="0"/>
        </a:defRPr>
      </a:lvl3pPr>
      <a:lvl4pPr marL="1334087" indent="-190584" algn="l" defTabSz="762335" rtl="0" eaLnBrk="1" latinLnBrk="0" hangingPunct="1">
        <a:spcBef>
          <a:spcPct val="20000"/>
        </a:spcBef>
        <a:buFont typeface="Arial" pitchFamily="34" charset="0"/>
        <a:buChar char="–"/>
        <a:defRPr sz="1700" kern="1200">
          <a:solidFill>
            <a:schemeClr val="bg1"/>
          </a:solidFill>
          <a:latin typeface="Arial" pitchFamily="34" charset="0"/>
          <a:ea typeface="+mn-ea"/>
          <a:cs typeface="Arial" pitchFamily="34" charset="0"/>
        </a:defRPr>
      </a:lvl4pPr>
      <a:lvl5pPr marL="1715254" indent="-190584" algn="l" defTabSz="762335" rtl="0" eaLnBrk="1" latinLnBrk="0" hangingPunct="1">
        <a:spcBef>
          <a:spcPct val="20000"/>
        </a:spcBef>
        <a:buFont typeface="Arial" pitchFamily="34" charset="0"/>
        <a:buChar char="»"/>
        <a:defRPr sz="1700" kern="1200">
          <a:solidFill>
            <a:schemeClr val="bg1"/>
          </a:solidFill>
          <a:latin typeface="Arial" pitchFamily="34" charset="0"/>
          <a:ea typeface="+mn-ea"/>
          <a:cs typeface="Arial" pitchFamily="34" charset="0"/>
        </a:defRPr>
      </a:lvl5pPr>
      <a:lvl6pPr marL="2096422" indent="-190584" algn="l" defTabSz="762335" rtl="0" eaLnBrk="1" latinLnBrk="0" hangingPunct="1">
        <a:spcBef>
          <a:spcPct val="20000"/>
        </a:spcBef>
        <a:buFont typeface="Arial" pitchFamily="34" charset="0"/>
        <a:buChar char="•"/>
        <a:defRPr sz="1700" kern="1200">
          <a:solidFill>
            <a:schemeClr val="tx1"/>
          </a:solidFill>
          <a:latin typeface="+mn-lt"/>
          <a:ea typeface="+mn-ea"/>
          <a:cs typeface="+mn-cs"/>
        </a:defRPr>
      </a:lvl6pPr>
      <a:lvl7pPr marL="2477590" indent="-190584" algn="l" defTabSz="762335" rtl="0" eaLnBrk="1" latinLnBrk="0" hangingPunct="1">
        <a:spcBef>
          <a:spcPct val="20000"/>
        </a:spcBef>
        <a:buFont typeface="Arial" pitchFamily="34" charset="0"/>
        <a:buChar char="•"/>
        <a:defRPr sz="1700" kern="1200">
          <a:solidFill>
            <a:schemeClr val="tx1"/>
          </a:solidFill>
          <a:latin typeface="+mn-lt"/>
          <a:ea typeface="+mn-ea"/>
          <a:cs typeface="+mn-cs"/>
        </a:defRPr>
      </a:lvl7pPr>
      <a:lvl8pPr marL="2858757" indent="-190584" algn="l" defTabSz="762335" rtl="0" eaLnBrk="1" latinLnBrk="0" hangingPunct="1">
        <a:spcBef>
          <a:spcPct val="20000"/>
        </a:spcBef>
        <a:buFont typeface="Arial" pitchFamily="34" charset="0"/>
        <a:buChar char="•"/>
        <a:defRPr sz="1700" kern="1200">
          <a:solidFill>
            <a:schemeClr val="tx1"/>
          </a:solidFill>
          <a:latin typeface="+mn-lt"/>
          <a:ea typeface="+mn-ea"/>
          <a:cs typeface="+mn-cs"/>
        </a:defRPr>
      </a:lvl8pPr>
      <a:lvl9pPr marL="3239925" indent="-190584" algn="l" defTabSz="762335" rtl="0" eaLnBrk="1" latinLnBrk="0" hangingPunct="1">
        <a:spcBef>
          <a:spcPct val="20000"/>
        </a:spcBef>
        <a:buFont typeface="Arial" pitchFamily="34" charset="0"/>
        <a:buChar char="•"/>
        <a:defRPr sz="1700" kern="1200">
          <a:solidFill>
            <a:schemeClr val="tx1"/>
          </a:solidFill>
          <a:latin typeface="+mn-lt"/>
          <a:ea typeface="+mn-ea"/>
          <a:cs typeface="+mn-cs"/>
        </a:defRPr>
      </a:lvl9pPr>
    </p:bodyStyle>
    <p:otherStyle>
      <a:defPPr>
        <a:defRPr lang="en-US"/>
      </a:defPPr>
      <a:lvl1pPr marL="0" algn="l" defTabSz="762335" rtl="0" eaLnBrk="1" latinLnBrk="0" hangingPunct="1">
        <a:defRPr sz="1500" kern="1200">
          <a:solidFill>
            <a:schemeClr val="tx1"/>
          </a:solidFill>
          <a:latin typeface="+mn-lt"/>
          <a:ea typeface="+mn-ea"/>
          <a:cs typeface="+mn-cs"/>
        </a:defRPr>
      </a:lvl1pPr>
      <a:lvl2pPr marL="381168" algn="l" defTabSz="762335" rtl="0" eaLnBrk="1" latinLnBrk="0" hangingPunct="1">
        <a:defRPr sz="1500" kern="1200">
          <a:solidFill>
            <a:schemeClr val="tx1"/>
          </a:solidFill>
          <a:latin typeface="+mn-lt"/>
          <a:ea typeface="+mn-ea"/>
          <a:cs typeface="+mn-cs"/>
        </a:defRPr>
      </a:lvl2pPr>
      <a:lvl3pPr marL="762335" algn="l" defTabSz="762335" rtl="0" eaLnBrk="1" latinLnBrk="0" hangingPunct="1">
        <a:defRPr sz="1500" kern="1200">
          <a:solidFill>
            <a:schemeClr val="tx1"/>
          </a:solidFill>
          <a:latin typeface="+mn-lt"/>
          <a:ea typeface="+mn-ea"/>
          <a:cs typeface="+mn-cs"/>
        </a:defRPr>
      </a:lvl3pPr>
      <a:lvl4pPr marL="1143503" algn="l" defTabSz="762335" rtl="0" eaLnBrk="1" latinLnBrk="0" hangingPunct="1">
        <a:defRPr sz="1500" kern="1200">
          <a:solidFill>
            <a:schemeClr val="tx1"/>
          </a:solidFill>
          <a:latin typeface="+mn-lt"/>
          <a:ea typeface="+mn-ea"/>
          <a:cs typeface="+mn-cs"/>
        </a:defRPr>
      </a:lvl4pPr>
      <a:lvl5pPr marL="1524671" algn="l" defTabSz="762335" rtl="0" eaLnBrk="1" latinLnBrk="0" hangingPunct="1">
        <a:defRPr sz="1500" kern="1200">
          <a:solidFill>
            <a:schemeClr val="tx1"/>
          </a:solidFill>
          <a:latin typeface="+mn-lt"/>
          <a:ea typeface="+mn-ea"/>
          <a:cs typeface="+mn-cs"/>
        </a:defRPr>
      </a:lvl5pPr>
      <a:lvl6pPr marL="1905838" algn="l" defTabSz="762335" rtl="0" eaLnBrk="1" latinLnBrk="0" hangingPunct="1">
        <a:defRPr sz="1500" kern="1200">
          <a:solidFill>
            <a:schemeClr val="tx1"/>
          </a:solidFill>
          <a:latin typeface="+mn-lt"/>
          <a:ea typeface="+mn-ea"/>
          <a:cs typeface="+mn-cs"/>
        </a:defRPr>
      </a:lvl6pPr>
      <a:lvl7pPr marL="2287006" algn="l" defTabSz="762335" rtl="0" eaLnBrk="1" latinLnBrk="0" hangingPunct="1">
        <a:defRPr sz="1500" kern="1200">
          <a:solidFill>
            <a:schemeClr val="tx1"/>
          </a:solidFill>
          <a:latin typeface="+mn-lt"/>
          <a:ea typeface="+mn-ea"/>
          <a:cs typeface="+mn-cs"/>
        </a:defRPr>
      </a:lvl7pPr>
      <a:lvl8pPr marL="2668173" algn="l" defTabSz="762335" rtl="0" eaLnBrk="1" latinLnBrk="0" hangingPunct="1">
        <a:defRPr sz="1500" kern="1200">
          <a:solidFill>
            <a:schemeClr val="tx1"/>
          </a:solidFill>
          <a:latin typeface="+mn-lt"/>
          <a:ea typeface="+mn-ea"/>
          <a:cs typeface="+mn-cs"/>
        </a:defRPr>
      </a:lvl8pPr>
      <a:lvl9pPr marL="3049341" algn="l" defTabSz="762335" rtl="0" eaLnBrk="1" latinLnBrk="0" hangingPunct="1">
        <a:defRPr sz="15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0.gi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1.gif"/><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2.gif"/><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3.gif"/><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gif"/><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7.gif"/><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9.gif"/><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42.gif"/><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43.gif"/><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44.gif"/><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45.gif"/><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46.gif"/><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47.gif"/><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49.gif"/><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50.gif"/><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5.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jpeg"/></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17766" y="647700"/>
            <a:ext cx="6848210" cy="1225021"/>
          </a:xfrm>
        </p:spPr>
        <p:txBody>
          <a:bodyPr>
            <a:normAutofit fontScale="90000"/>
          </a:bodyPr>
          <a:lstStyle/>
          <a:p>
            <a:r>
              <a:rPr lang="en-US" dirty="0" smtClean="0">
                <a:solidFill>
                  <a:srgbClr val="FFFF00"/>
                </a:solidFill>
                <a:latin typeface="Arial" pitchFamily="34" charset="0"/>
                <a:cs typeface="Arial" pitchFamily="34" charset="0"/>
              </a:rPr>
              <a:t>Volcanic eruptions:</a:t>
            </a:r>
            <a:r>
              <a:rPr lang="en-US" sz="3300" dirty="0" smtClean="0">
                <a:solidFill>
                  <a:schemeClr val="bg1"/>
                </a:solidFill>
              </a:rPr>
              <a:t>  </a:t>
            </a:r>
            <a:br>
              <a:rPr lang="en-US" sz="3300" dirty="0" smtClean="0">
                <a:solidFill>
                  <a:schemeClr val="bg1"/>
                </a:solidFill>
              </a:rPr>
            </a:br>
            <a:r>
              <a:rPr lang="en-US" sz="3300" dirty="0" smtClean="0">
                <a:solidFill>
                  <a:schemeClr val="bg1"/>
                </a:solidFill>
              </a:rPr>
              <a:t>Introduction to remote sensing techniques for fine ash </a:t>
            </a:r>
            <a:br>
              <a:rPr lang="en-US" sz="3300" dirty="0" smtClean="0">
                <a:solidFill>
                  <a:schemeClr val="bg1"/>
                </a:solidFill>
              </a:rPr>
            </a:br>
            <a:r>
              <a:rPr lang="en-US" sz="3300" dirty="0" smtClean="0">
                <a:solidFill>
                  <a:schemeClr val="bg1"/>
                </a:solidFill>
              </a:rPr>
              <a:t>and SO2 detection</a:t>
            </a:r>
            <a:endParaRPr lang="en-US" sz="3300" dirty="0">
              <a:solidFill>
                <a:schemeClr val="bg1"/>
              </a:solidFill>
            </a:endParaRPr>
          </a:p>
        </p:txBody>
      </p:sp>
      <p:sp>
        <p:nvSpPr>
          <p:cNvPr id="3" name="Subtitle 2"/>
          <p:cNvSpPr>
            <a:spLocks noGrp="1"/>
          </p:cNvSpPr>
          <p:nvPr>
            <p:ph type="subTitle" idx="1"/>
          </p:nvPr>
        </p:nvSpPr>
        <p:spPr>
          <a:xfrm>
            <a:off x="127106" y="2603500"/>
            <a:ext cx="4893575" cy="1460500"/>
          </a:xfrm>
        </p:spPr>
        <p:txBody>
          <a:bodyPr>
            <a:normAutofit fontScale="62500" lnSpcReduction="20000"/>
          </a:bodyPr>
          <a:lstStyle/>
          <a:p>
            <a:r>
              <a:rPr lang="en-US" dirty="0" smtClean="0"/>
              <a:t>Bernie Connell</a:t>
            </a:r>
          </a:p>
          <a:p>
            <a:r>
              <a:rPr lang="en-US" dirty="0" smtClean="0"/>
              <a:t>Cooperative Institute for </a:t>
            </a:r>
          </a:p>
          <a:p>
            <a:r>
              <a:rPr lang="en-US" dirty="0" smtClean="0"/>
              <a:t>Research in the Atmosphere</a:t>
            </a:r>
          </a:p>
          <a:p>
            <a:r>
              <a:rPr lang="en-US" dirty="0" smtClean="0"/>
              <a:t>Colorado State University</a:t>
            </a:r>
          </a:p>
          <a:p>
            <a:r>
              <a:rPr lang="en-US" dirty="0" smtClean="0"/>
              <a:t>USA</a:t>
            </a:r>
            <a:endParaRPr lang="en-US" dirty="0"/>
          </a:p>
        </p:txBody>
      </p:sp>
      <p:pic>
        <p:nvPicPr>
          <p:cNvPr id="4" name="Picture 3" descr="Bernie.JPG"/>
          <p:cNvPicPr>
            <a:picLocks noChangeAspect="1"/>
          </p:cNvPicPr>
          <p:nvPr/>
        </p:nvPicPr>
        <p:blipFill>
          <a:blip r:embed="rId2" cstate="print"/>
          <a:stretch>
            <a:fillRect/>
          </a:stretch>
        </p:blipFill>
        <p:spPr>
          <a:xfrm>
            <a:off x="4385151" y="2413000"/>
            <a:ext cx="2993342" cy="2844800"/>
          </a:xfrm>
          <a:prstGeom prst="rect">
            <a:avLst/>
          </a:prstGeom>
        </p:spPr>
      </p:pic>
      <p:pic>
        <p:nvPicPr>
          <p:cNvPr id="5" name="Picture 3"/>
          <p:cNvPicPr>
            <a:picLocks noChangeAspect="1" noChangeArrowheads="1"/>
          </p:cNvPicPr>
          <p:nvPr/>
        </p:nvPicPr>
        <p:blipFill>
          <a:blip r:embed="rId3" cstate="print"/>
          <a:srcRect/>
          <a:stretch>
            <a:fillRect/>
          </a:stretch>
        </p:blipFill>
        <p:spPr bwMode="auto">
          <a:xfrm>
            <a:off x="1461717" y="4381500"/>
            <a:ext cx="2084536" cy="844550"/>
          </a:xfrm>
          <a:prstGeom prst="rect">
            <a:avLst/>
          </a:prstGeom>
          <a:noFill/>
          <a:ln w="9525">
            <a:noFill/>
            <a:miter lim="800000"/>
            <a:headEnd/>
            <a:tailEnd/>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Volcanic hazards to airports</a:t>
            </a:r>
            <a:endParaRPr lang="en-US" dirty="0"/>
          </a:p>
        </p:txBody>
      </p:sp>
      <p:sp>
        <p:nvSpPr>
          <p:cNvPr id="6" name="Content Placeholder 5"/>
          <p:cNvSpPr>
            <a:spLocks noGrp="1"/>
          </p:cNvSpPr>
          <p:nvPr>
            <p:ph idx="1"/>
          </p:nvPr>
        </p:nvSpPr>
        <p:spPr/>
        <p:txBody>
          <a:bodyPr>
            <a:normAutofit/>
          </a:bodyPr>
          <a:lstStyle/>
          <a:p>
            <a:pPr>
              <a:buNone/>
            </a:pPr>
            <a:r>
              <a:rPr lang="en-US" dirty="0" smtClean="0"/>
              <a:t>1944 through 2006</a:t>
            </a:r>
          </a:p>
          <a:p>
            <a:r>
              <a:rPr lang="en-US" dirty="0" smtClean="0"/>
              <a:t>101 airports in 28 countries affected on 171 occasions from eruptions at 46 volcanoes</a:t>
            </a:r>
          </a:p>
          <a:p>
            <a:r>
              <a:rPr lang="en-US" dirty="0" smtClean="0"/>
              <a:t>Since 1980, five airports per year on average have been affected by volcanic activity</a:t>
            </a:r>
            <a:endParaRPr lang="en-US" dirty="0"/>
          </a:p>
        </p:txBody>
      </p:sp>
      <p:sp>
        <p:nvSpPr>
          <p:cNvPr id="7" name="TextBox 6"/>
          <p:cNvSpPr txBox="1"/>
          <p:nvPr/>
        </p:nvSpPr>
        <p:spPr>
          <a:xfrm>
            <a:off x="1814302" y="5270500"/>
            <a:ext cx="5850453" cy="261644"/>
          </a:xfrm>
          <a:prstGeom prst="rect">
            <a:avLst/>
          </a:prstGeom>
          <a:noFill/>
        </p:spPr>
        <p:txBody>
          <a:bodyPr wrap="none" lIns="76234" tIns="38117" rIns="76234" bIns="38117" rtlCol="0">
            <a:spAutoFit/>
          </a:bodyPr>
          <a:lstStyle/>
          <a:p>
            <a:r>
              <a:rPr lang="en-US" sz="1200" dirty="0" err="1" smtClean="0">
                <a:solidFill>
                  <a:schemeClr val="bg1"/>
                </a:solidFill>
                <a:latin typeface="Arial" pitchFamily="34" charset="0"/>
                <a:cs typeface="Arial" pitchFamily="34" charset="0"/>
              </a:rPr>
              <a:t>Guffanti</a:t>
            </a:r>
            <a:r>
              <a:rPr lang="en-US" sz="1200" dirty="0" smtClean="0">
                <a:solidFill>
                  <a:schemeClr val="bg1"/>
                </a:solidFill>
                <a:latin typeface="Arial" pitchFamily="34" charset="0"/>
                <a:cs typeface="Arial" pitchFamily="34" charset="0"/>
              </a:rPr>
              <a:t> et al. 2009.  Volcanic Hazards to airports.  Natural Hazards 51:287-302.</a:t>
            </a:r>
            <a:endParaRPr lang="en-US" sz="1200" dirty="0">
              <a:solidFill>
                <a:schemeClr val="bg1"/>
              </a:solidFill>
              <a:latin typeface="Arial" pitchFamily="34" charset="0"/>
              <a:cs typeface="Arial"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318" y="127000"/>
            <a:ext cx="6863715" cy="723635"/>
          </a:xfrm>
        </p:spPr>
        <p:txBody>
          <a:bodyPr/>
          <a:lstStyle/>
          <a:p>
            <a:pPr eaLnBrk="1" hangingPunct="1">
              <a:defRPr/>
            </a:pPr>
            <a:r>
              <a:rPr lang="en-US" sz="3300" dirty="0" smtClean="0">
                <a:effectLst>
                  <a:outerShdw blurRad="38100" dist="38100" dir="2700000" algn="tl">
                    <a:srgbClr val="000000">
                      <a:alpha val="43137"/>
                    </a:srgbClr>
                  </a:outerShdw>
                </a:effectLst>
              </a:rPr>
              <a:t>Hazards in the air</a:t>
            </a:r>
            <a:endParaRPr lang="en-US" sz="3300"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190659" y="1079500"/>
            <a:ext cx="6863715" cy="3937000"/>
          </a:xfrm>
          <a:noFill/>
        </p:spPr>
        <p:txBody>
          <a:bodyPr>
            <a:normAutofit fontScale="92500" lnSpcReduction="20000"/>
          </a:bodyPr>
          <a:lstStyle/>
          <a:p>
            <a:pPr eaLnBrk="1" hangingPunct="1">
              <a:defRPr/>
            </a:pPr>
            <a:r>
              <a:rPr lang="en-US" dirty="0" smtClean="0">
                <a:solidFill>
                  <a:schemeClr val="bg1"/>
                </a:solidFill>
              </a:rPr>
              <a:t>Ash and sulfate aerosol can cause significant damage to airframes, and engine components</a:t>
            </a:r>
          </a:p>
          <a:p>
            <a:pPr lvl="1" eaLnBrk="1" hangingPunct="1">
              <a:defRPr/>
            </a:pPr>
            <a:r>
              <a:rPr lang="en-US" sz="2200" dirty="0" smtClean="0"/>
              <a:t>in-flight engine loss</a:t>
            </a:r>
          </a:p>
          <a:p>
            <a:pPr lvl="1" eaLnBrk="1" hangingPunct="1">
              <a:defRPr/>
            </a:pPr>
            <a:r>
              <a:rPr lang="en-US" sz="2200" dirty="0" smtClean="0"/>
              <a:t>windshield abrasion/crazing</a:t>
            </a:r>
          </a:p>
          <a:p>
            <a:pPr lvl="1" eaLnBrk="1" hangingPunct="1">
              <a:defRPr/>
            </a:pPr>
            <a:r>
              <a:rPr lang="en-US" sz="2200" dirty="0" smtClean="0"/>
              <a:t>instrument damage</a:t>
            </a:r>
          </a:p>
          <a:p>
            <a:pPr eaLnBrk="1" hangingPunct="1">
              <a:defRPr/>
            </a:pPr>
            <a:r>
              <a:rPr lang="en-US" dirty="0" smtClean="0">
                <a:solidFill>
                  <a:schemeClr val="bg1"/>
                </a:solidFill>
              </a:rPr>
              <a:t>Ash avoidance causes </a:t>
            </a:r>
          </a:p>
          <a:p>
            <a:pPr eaLnBrk="1" hangingPunct="1">
              <a:buNone/>
              <a:defRPr/>
            </a:pPr>
            <a:r>
              <a:rPr lang="en-US" dirty="0" smtClean="0"/>
              <a:t>	</a:t>
            </a:r>
            <a:r>
              <a:rPr lang="en-US" dirty="0" smtClean="0">
                <a:solidFill>
                  <a:schemeClr val="bg1"/>
                </a:solidFill>
              </a:rPr>
              <a:t>substantial delays in </a:t>
            </a:r>
          </a:p>
          <a:p>
            <a:pPr eaLnBrk="1" hangingPunct="1">
              <a:buNone/>
              <a:defRPr/>
            </a:pPr>
            <a:r>
              <a:rPr lang="en-US" dirty="0" smtClean="0"/>
              <a:t>	</a:t>
            </a:r>
            <a:r>
              <a:rPr lang="en-US" dirty="0" smtClean="0">
                <a:solidFill>
                  <a:schemeClr val="bg1"/>
                </a:solidFill>
              </a:rPr>
              <a:t>flight operations</a:t>
            </a:r>
          </a:p>
          <a:p>
            <a:pPr eaLnBrk="1" hangingPunct="1">
              <a:defRPr/>
            </a:pPr>
            <a:r>
              <a:rPr lang="en-US" dirty="0" smtClean="0">
                <a:solidFill>
                  <a:schemeClr val="bg1"/>
                </a:solidFill>
              </a:rPr>
              <a:t>Unknown health hazards</a:t>
            </a:r>
          </a:p>
          <a:p>
            <a:pPr eaLnBrk="1" hangingPunct="1">
              <a:buNone/>
              <a:defRPr/>
            </a:pPr>
            <a:r>
              <a:rPr lang="en-US" dirty="0" smtClean="0">
                <a:solidFill>
                  <a:schemeClr val="bg1"/>
                </a:solidFill>
              </a:rPr>
              <a:t>    associated with gases</a:t>
            </a:r>
          </a:p>
        </p:txBody>
      </p:sp>
      <p:sp>
        <p:nvSpPr>
          <p:cNvPr id="5" name="Slide Number Placeholder 4"/>
          <p:cNvSpPr>
            <a:spLocks noGrp="1"/>
          </p:cNvSpPr>
          <p:nvPr>
            <p:ph type="sldNum" sz="quarter" idx="12"/>
          </p:nvPr>
        </p:nvSpPr>
        <p:spPr/>
        <p:txBody>
          <a:bodyPr/>
          <a:lstStyle/>
          <a:p>
            <a:pPr>
              <a:defRPr/>
            </a:pPr>
            <a:fld id="{E705AB57-9768-468F-804B-790D60DC1514}" type="slidenum">
              <a:rPr lang="en-US" smtClean="0">
                <a:solidFill>
                  <a:prstClr val="white">
                    <a:shade val="50000"/>
                  </a:prstClr>
                </a:solidFill>
              </a:rPr>
              <a:pPr>
                <a:defRPr/>
              </a:pPr>
              <a:t>11</a:t>
            </a:fld>
            <a:endParaRPr lang="en-US" dirty="0">
              <a:solidFill>
                <a:prstClr val="white">
                  <a:shade val="50000"/>
                </a:prstClr>
              </a:solidFill>
            </a:endParaRPr>
          </a:p>
        </p:txBody>
      </p:sp>
      <p:pic>
        <p:nvPicPr>
          <p:cNvPr id="7" name="Picture 6" descr="four_panel_damage.jpg"/>
          <p:cNvPicPr>
            <a:picLocks noChangeAspect="1"/>
          </p:cNvPicPr>
          <p:nvPr/>
        </p:nvPicPr>
        <p:blipFill>
          <a:blip r:embed="rId3" cstate="print"/>
          <a:stretch>
            <a:fillRect/>
          </a:stretch>
        </p:blipFill>
        <p:spPr>
          <a:xfrm>
            <a:off x="4321598" y="1905000"/>
            <a:ext cx="3304752" cy="247015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Important Aviation Considerations</a:t>
            </a:r>
            <a:endParaRPr lang="en-US" dirty="0"/>
          </a:p>
        </p:txBody>
      </p:sp>
      <p:sp>
        <p:nvSpPr>
          <p:cNvPr id="3" name="Content Placeholder 2"/>
          <p:cNvSpPr>
            <a:spLocks noGrp="1"/>
          </p:cNvSpPr>
          <p:nvPr>
            <p:ph idx="1"/>
          </p:nvPr>
        </p:nvSpPr>
        <p:spPr>
          <a:xfrm>
            <a:off x="1398164" y="1143000"/>
            <a:ext cx="5973974" cy="3771636"/>
          </a:xfrm>
        </p:spPr>
        <p:txBody>
          <a:bodyPr/>
          <a:lstStyle/>
          <a:p>
            <a:pPr>
              <a:lnSpc>
                <a:spcPct val="90000"/>
              </a:lnSpc>
            </a:pPr>
            <a:r>
              <a:rPr lang="en-US" dirty="0" smtClean="0"/>
              <a:t>Ash column height.</a:t>
            </a:r>
          </a:p>
          <a:p>
            <a:pPr>
              <a:lnSpc>
                <a:spcPct val="90000"/>
              </a:lnSpc>
            </a:pPr>
            <a:r>
              <a:rPr lang="en-US" dirty="0" smtClean="0"/>
              <a:t>Column rise rate.</a:t>
            </a:r>
          </a:p>
          <a:p>
            <a:pPr>
              <a:lnSpc>
                <a:spcPct val="90000"/>
              </a:lnSpc>
            </a:pPr>
            <a:r>
              <a:rPr lang="en-US" dirty="0" smtClean="0"/>
              <a:t>Fine ash concentration.</a:t>
            </a:r>
          </a:p>
          <a:p>
            <a:pPr>
              <a:lnSpc>
                <a:spcPct val="90000"/>
              </a:lnSpc>
            </a:pPr>
            <a:r>
              <a:rPr lang="en-US" dirty="0" smtClean="0"/>
              <a:t>The duration of the ash clouds.</a:t>
            </a:r>
          </a:p>
        </p:txBody>
      </p:sp>
      <p:pic>
        <p:nvPicPr>
          <p:cNvPr id="4" name="Picture 3" descr="vol3"/>
          <p:cNvPicPr preferRelativeResize="0">
            <a:picLocks noChangeArrowheads="1"/>
          </p:cNvPicPr>
          <p:nvPr/>
        </p:nvPicPr>
        <p:blipFill>
          <a:blip r:embed="rId2" cstate="print"/>
          <a:srcRect/>
          <a:stretch>
            <a:fillRect/>
          </a:stretch>
        </p:blipFill>
        <p:spPr bwMode="auto">
          <a:xfrm>
            <a:off x="889741" y="3028950"/>
            <a:ext cx="6101080" cy="2622550"/>
          </a:xfrm>
          <a:prstGeom prst="rect">
            <a:avLst/>
          </a:prstGeom>
          <a:noFill/>
          <a:ln w="9525">
            <a:noFill/>
            <a:miter lim="800000"/>
            <a:headEnd/>
            <a:tailEnd/>
          </a:ln>
        </p:spPr>
      </p:pic>
      <p:sp>
        <p:nvSpPr>
          <p:cNvPr id="5" name="TextBox 4"/>
          <p:cNvSpPr txBox="1"/>
          <p:nvPr/>
        </p:nvSpPr>
        <p:spPr>
          <a:xfrm>
            <a:off x="944194" y="3048000"/>
            <a:ext cx="1972019" cy="261644"/>
          </a:xfrm>
          <a:prstGeom prst="rect">
            <a:avLst/>
          </a:prstGeom>
          <a:noFill/>
        </p:spPr>
        <p:txBody>
          <a:bodyPr wrap="none" lIns="76234" tIns="38117" rIns="76234" bIns="38117" rtlCol="0">
            <a:spAutoFit/>
          </a:bodyPr>
          <a:lstStyle/>
          <a:p>
            <a:r>
              <a:rPr lang="en-US" sz="1200" b="1" dirty="0" smtClean="0"/>
              <a:t>From Self and Walker, 1994</a:t>
            </a:r>
            <a:endParaRPr lang="en-US" sz="1200" dirty="0">
              <a:latin typeface="Arial" pitchFamily="34" charset="0"/>
              <a:cs typeface="Arial"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1026"/>
          <p:cNvSpPr>
            <a:spLocks noGrp="1" noChangeArrowheads="1"/>
          </p:cNvSpPr>
          <p:nvPr>
            <p:ph type="title"/>
          </p:nvPr>
        </p:nvSpPr>
        <p:spPr>
          <a:xfrm>
            <a:off x="381318" y="254000"/>
            <a:ext cx="6863715" cy="952500"/>
          </a:xfrm>
        </p:spPr>
        <p:txBody>
          <a:bodyPr>
            <a:normAutofit fontScale="90000"/>
          </a:bodyPr>
          <a:lstStyle/>
          <a:p>
            <a:r>
              <a:rPr lang="en-US" sz="3000" dirty="0" smtClean="0"/>
              <a:t>How is the ash/aerosol plume distinguished on satellite imagery?</a:t>
            </a:r>
            <a:endParaRPr lang="en-US" dirty="0" smtClean="0"/>
          </a:p>
        </p:txBody>
      </p:sp>
      <p:sp>
        <p:nvSpPr>
          <p:cNvPr id="15363" name="Rectangle 1027"/>
          <p:cNvSpPr>
            <a:spLocks noGrp="1" noChangeArrowheads="1"/>
          </p:cNvSpPr>
          <p:nvPr>
            <p:ph type="body" idx="1"/>
          </p:nvPr>
        </p:nvSpPr>
        <p:spPr>
          <a:xfrm>
            <a:off x="381317" y="1460500"/>
            <a:ext cx="6990821" cy="3429000"/>
          </a:xfrm>
        </p:spPr>
        <p:txBody>
          <a:bodyPr>
            <a:normAutofit/>
          </a:bodyPr>
          <a:lstStyle/>
          <a:p>
            <a:pPr>
              <a:buFontTx/>
              <a:buNone/>
            </a:pPr>
            <a:r>
              <a:rPr lang="en-US" dirty="0" smtClean="0"/>
              <a:t>Use of single and multi-channel imagery:</a:t>
            </a:r>
          </a:p>
          <a:p>
            <a:r>
              <a:rPr lang="en-US" dirty="0" smtClean="0"/>
              <a:t>Visible, infrared</a:t>
            </a:r>
          </a:p>
          <a:p>
            <a:r>
              <a:rPr lang="en-US" dirty="0" smtClean="0"/>
              <a:t>10.7 um - 12.0 um temperature difference</a:t>
            </a:r>
          </a:p>
          <a:p>
            <a:r>
              <a:rPr lang="en-US" dirty="0" smtClean="0"/>
              <a:t>8.5 um - 10.7 um temperature difference</a:t>
            </a:r>
          </a:p>
          <a:p>
            <a:r>
              <a:rPr lang="en-US" dirty="0" smtClean="0"/>
              <a:t>3.9 um - 10.7 um radiance/temperature difference</a:t>
            </a:r>
          </a:p>
          <a:p>
            <a:pPr>
              <a:buFontTx/>
              <a:buNone/>
            </a:pPr>
            <a:endParaRPr lang="en-US" dirty="0" smtClean="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elsalvadorIR4_11.gif"/>
          <p:cNvPicPr>
            <a:picLocks noChangeAspect="1"/>
          </p:cNvPicPr>
          <p:nvPr/>
        </p:nvPicPr>
        <p:blipFill>
          <a:blip r:embed="rId3" cstate="print"/>
          <a:stretch>
            <a:fillRect/>
          </a:stretch>
        </p:blipFill>
        <p:spPr>
          <a:xfrm>
            <a:off x="1374775" y="1028700"/>
            <a:ext cx="4876800" cy="365760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Sensitivity of eruption height to </a:t>
            </a:r>
            <a:r>
              <a:rPr lang="en-US" dirty="0" err="1" smtClean="0"/>
              <a:t>tropospheric</a:t>
            </a:r>
            <a:r>
              <a:rPr lang="en-US" dirty="0" smtClean="0"/>
              <a:t> instability</a:t>
            </a:r>
            <a:endParaRPr lang="en-US" dirty="0"/>
          </a:p>
        </p:txBody>
      </p:sp>
      <p:sp>
        <p:nvSpPr>
          <p:cNvPr id="3" name="Content Placeholder 2"/>
          <p:cNvSpPr>
            <a:spLocks noGrp="1"/>
          </p:cNvSpPr>
          <p:nvPr>
            <p:ph idx="1"/>
          </p:nvPr>
        </p:nvSpPr>
        <p:spPr/>
        <p:txBody>
          <a:bodyPr/>
          <a:lstStyle/>
          <a:p>
            <a:r>
              <a:rPr lang="en-US" sz="2400" dirty="0" smtClean="0"/>
              <a:t>Relatively weak eruptions in moist tropics can trigger deep convection columns (15-20 km)</a:t>
            </a:r>
          </a:p>
          <a:p>
            <a:r>
              <a:rPr lang="en-US" sz="2400" dirty="0" smtClean="0"/>
              <a:t>The same eruptive intensity in dry </a:t>
            </a:r>
            <a:r>
              <a:rPr lang="en-US" sz="2400" dirty="0" err="1" smtClean="0"/>
              <a:t>subpolar</a:t>
            </a:r>
            <a:r>
              <a:rPr lang="en-US" sz="2400" dirty="0" smtClean="0"/>
              <a:t> environments may produce a lower height (~9 km difference).</a:t>
            </a:r>
          </a:p>
          <a:p>
            <a:pPr>
              <a:buNone/>
            </a:pPr>
            <a:r>
              <a:rPr lang="en-US" dirty="0" smtClean="0"/>
              <a:t>					</a:t>
            </a:r>
            <a:r>
              <a:rPr lang="en-US" sz="2400" dirty="0" smtClean="0"/>
              <a:t>Tupper et al. 2009</a:t>
            </a:r>
          </a:p>
          <a:p>
            <a:pPr>
              <a:buNone/>
            </a:pPr>
            <a:endParaRPr lang="en-US" sz="2400" dirty="0" smtClean="0"/>
          </a:p>
          <a:p>
            <a:r>
              <a:rPr lang="en-US" sz="2400" dirty="0" smtClean="0"/>
              <a:t>Rapid growth of ash cloud used for early detection by Mike </a:t>
            </a:r>
            <a:r>
              <a:rPr lang="en-US" sz="2400" dirty="0" err="1" smtClean="0"/>
              <a:t>Pavlonis</a:t>
            </a:r>
            <a:r>
              <a:rPr lang="en-US" sz="2400" dirty="0" smtClean="0"/>
              <a:t> (NOAA/NESDIS)</a:t>
            </a:r>
          </a:p>
          <a:p>
            <a:pPr>
              <a:buNone/>
            </a:pPr>
            <a:endParaRPr lang="en-US" sz="2400"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rev_vis_shorter.gif"/>
          <p:cNvPicPr>
            <a:picLocks noChangeAspect="1"/>
          </p:cNvPicPr>
          <p:nvPr/>
        </p:nvPicPr>
        <p:blipFill>
          <a:blip r:embed="rId2" cstate="print"/>
          <a:stretch>
            <a:fillRect/>
          </a:stretch>
        </p:blipFill>
        <p:spPr>
          <a:xfrm>
            <a:off x="1374775" y="1028700"/>
            <a:ext cx="4876800" cy="3657600"/>
          </a:xfrm>
          <a:prstGeom prst="rect">
            <a:avLst/>
          </a:prstGeo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VOLCANO\REVENTADOR_NOV2002\TALK2007\REV_VIS_15.GIF"/>
          <p:cNvPicPr>
            <a:picLocks noChangeAspect="1" noChangeArrowheads="1"/>
          </p:cNvPicPr>
          <p:nvPr/>
        </p:nvPicPr>
        <p:blipFill>
          <a:blip r:embed="rId2" cstate="print"/>
          <a:srcRect/>
          <a:stretch>
            <a:fillRect/>
          </a:stretch>
        </p:blipFill>
        <p:spPr bwMode="auto">
          <a:xfrm>
            <a:off x="0" y="-2381"/>
            <a:ext cx="7626349" cy="5719761"/>
          </a:xfrm>
          <a:prstGeom prst="rect">
            <a:avLst/>
          </a:prstGeom>
          <a:noFill/>
        </p:spPr>
      </p:pic>
      <p:sp>
        <p:nvSpPr>
          <p:cNvPr id="3" name="TextBox 2"/>
          <p:cNvSpPr txBox="1"/>
          <p:nvPr/>
        </p:nvSpPr>
        <p:spPr>
          <a:xfrm>
            <a:off x="155575" y="93702"/>
            <a:ext cx="6477000" cy="707886"/>
          </a:xfrm>
          <a:prstGeom prst="rect">
            <a:avLst/>
          </a:prstGeom>
          <a:noFill/>
        </p:spPr>
        <p:txBody>
          <a:bodyPr wrap="square" rtlCol="0">
            <a:spAutoFit/>
          </a:bodyPr>
          <a:lstStyle/>
          <a:p>
            <a:r>
              <a:rPr lang="en-US" sz="2000" dirty="0" smtClean="0">
                <a:solidFill>
                  <a:srgbClr val="FFFF00"/>
                </a:solidFill>
                <a:latin typeface="Arial" pitchFamily="34" charset="0"/>
                <a:cs typeface="Arial" pitchFamily="34" charset="0"/>
              </a:rPr>
              <a:t>GOES 8  1km visible   3 November 2002  19:15 UTC    </a:t>
            </a:r>
          </a:p>
          <a:p>
            <a:r>
              <a:rPr lang="en-US" sz="2000" dirty="0" err="1" smtClean="0">
                <a:solidFill>
                  <a:srgbClr val="FFFF00"/>
                </a:solidFill>
                <a:latin typeface="Arial" pitchFamily="34" charset="0"/>
                <a:cs typeface="Arial" pitchFamily="34" charset="0"/>
              </a:rPr>
              <a:t>Reventador</a:t>
            </a:r>
            <a:r>
              <a:rPr lang="en-US" sz="2000" dirty="0" smtClean="0">
                <a:solidFill>
                  <a:srgbClr val="FFFF00"/>
                </a:solidFill>
                <a:latin typeface="Arial" pitchFamily="34" charset="0"/>
                <a:cs typeface="Arial" pitchFamily="34" charset="0"/>
              </a:rPr>
              <a:t> Volcano, Ecuador</a:t>
            </a:r>
            <a:endParaRPr lang="en-US" sz="2000" dirty="0">
              <a:solidFill>
                <a:srgbClr val="FFFF00"/>
              </a:solidFill>
              <a:latin typeface="Arial" pitchFamily="34" charset="0"/>
              <a:cs typeface="Arial" pitchFamily="34"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rev_ir4_shorter.gif"/>
          <p:cNvPicPr>
            <a:picLocks noChangeAspect="1"/>
          </p:cNvPicPr>
          <p:nvPr/>
        </p:nvPicPr>
        <p:blipFill>
          <a:blip r:embed="rId2" cstate="print"/>
          <a:stretch>
            <a:fillRect/>
          </a:stretch>
        </p:blipFill>
        <p:spPr>
          <a:xfrm>
            <a:off x="1374775" y="1028700"/>
            <a:ext cx="4876800" cy="3657600"/>
          </a:xfrm>
          <a:prstGeom prst="rect">
            <a:avLst/>
          </a:prstGeo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R4_15.JPG"/>
          <p:cNvPicPr>
            <a:picLocks noChangeAspect="1"/>
          </p:cNvPicPr>
          <p:nvPr/>
        </p:nvPicPr>
        <p:blipFill>
          <a:blip r:embed="rId2" cstate="print"/>
          <a:stretch>
            <a:fillRect/>
          </a:stretch>
        </p:blipFill>
        <p:spPr>
          <a:xfrm>
            <a:off x="0" y="-2381"/>
            <a:ext cx="7626349" cy="5719761"/>
          </a:xfrm>
          <a:prstGeom prst="rect">
            <a:avLst/>
          </a:prstGeom>
        </p:spPr>
      </p:pic>
      <p:sp>
        <p:nvSpPr>
          <p:cNvPr id="3" name="TextBox 2"/>
          <p:cNvSpPr txBox="1"/>
          <p:nvPr/>
        </p:nvSpPr>
        <p:spPr>
          <a:xfrm>
            <a:off x="0" y="4305300"/>
            <a:ext cx="4191000" cy="1015663"/>
          </a:xfrm>
          <a:prstGeom prst="rect">
            <a:avLst/>
          </a:prstGeom>
          <a:noFill/>
        </p:spPr>
        <p:txBody>
          <a:bodyPr wrap="square" rtlCol="0">
            <a:spAutoFit/>
          </a:bodyPr>
          <a:lstStyle/>
          <a:p>
            <a:r>
              <a:rPr lang="en-US" sz="2000" dirty="0" smtClean="0">
                <a:latin typeface="Arial" pitchFamily="34" charset="0"/>
                <a:cs typeface="Arial" pitchFamily="34" charset="0"/>
              </a:rPr>
              <a:t>GOES 8  4km IR 10.7 µm</a:t>
            </a:r>
          </a:p>
          <a:p>
            <a:r>
              <a:rPr lang="en-US" sz="2000" dirty="0" smtClean="0">
                <a:latin typeface="Arial" pitchFamily="34" charset="0"/>
                <a:cs typeface="Arial" pitchFamily="34" charset="0"/>
              </a:rPr>
              <a:t>3 November 2002  19:15 UTC    </a:t>
            </a:r>
          </a:p>
          <a:p>
            <a:r>
              <a:rPr lang="en-US" sz="2000" dirty="0" err="1" smtClean="0">
                <a:latin typeface="Arial" pitchFamily="34" charset="0"/>
                <a:cs typeface="Arial" pitchFamily="34" charset="0"/>
              </a:rPr>
              <a:t>Reventador</a:t>
            </a:r>
            <a:r>
              <a:rPr lang="en-US" sz="2000" dirty="0" smtClean="0">
                <a:latin typeface="Arial" pitchFamily="34" charset="0"/>
                <a:cs typeface="Arial" pitchFamily="34" charset="0"/>
              </a:rPr>
              <a:t> Volcano, Ecuador</a:t>
            </a:r>
            <a:endParaRPr lang="en-US" sz="2000" dirty="0">
              <a:latin typeface="Arial" pitchFamily="34" charset="0"/>
              <a:cs typeface="Arial"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a:xfrm>
            <a:off x="381318" y="1651000"/>
            <a:ext cx="6800162" cy="2730500"/>
          </a:xfrm>
          <a:prstGeom prst="rect">
            <a:avLst/>
          </a:prstGeom>
        </p:spPr>
        <p:txBody>
          <a:bodyPr vert="horz" lIns="76234" tIns="38117" rIns="76234" bIns="38117" rtlCol="0">
            <a:normAutofit/>
          </a:bodyPr>
          <a:lstStyle/>
          <a:p>
            <a:pPr marL="285876" indent="-285876">
              <a:spcBef>
                <a:spcPct val="20000"/>
              </a:spcBef>
              <a:defRPr/>
            </a:pPr>
            <a:r>
              <a:rPr lang="en-US" sz="2700" b="1" dirty="0" smtClean="0">
                <a:solidFill>
                  <a:schemeClr val="bg1"/>
                </a:solidFill>
                <a:latin typeface="Arial" pitchFamily="34" charset="0"/>
                <a:cs typeface="Arial" pitchFamily="34" charset="0"/>
              </a:rPr>
              <a:t>“Ash clouds are not an everyday issue and they do not provide frequent hazard.  But if encountered, volcanic ash can spoil your entire day.”														(</a:t>
            </a:r>
            <a:r>
              <a:rPr lang="en-US" sz="2700" b="1" dirty="0" err="1" smtClean="0">
                <a:solidFill>
                  <a:schemeClr val="bg1"/>
                </a:solidFill>
                <a:latin typeface="Arial" pitchFamily="34" charset="0"/>
                <a:cs typeface="Arial" pitchFamily="34" charset="0"/>
              </a:rPr>
              <a:t>Engen</a:t>
            </a:r>
            <a:r>
              <a:rPr lang="en-US" sz="2700" b="1" dirty="0" smtClean="0">
                <a:solidFill>
                  <a:schemeClr val="bg1"/>
                </a:solidFill>
                <a:latin typeface="Arial" pitchFamily="34" charset="0"/>
                <a:cs typeface="Arial" pitchFamily="34" charset="0"/>
              </a:rPr>
              <a:t>, 1994)</a:t>
            </a:r>
            <a:endParaRPr lang="en-US" sz="2700" b="1" dirty="0">
              <a:solidFill>
                <a:schemeClr val="bg1"/>
              </a:solidFill>
              <a:latin typeface="Arial" pitchFamily="34" charset="0"/>
              <a:cs typeface="Arial" pitchFamily="34"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REV_VIS_10.GIF"/>
          <p:cNvPicPr>
            <a:picLocks noChangeAspect="1"/>
          </p:cNvPicPr>
          <p:nvPr/>
        </p:nvPicPr>
        <p:blipFill>
          <a:blip r:embed="rId2" cstate="print"/>
          <a:stretch>
            <a:fillRect/>
          </a:stretch>
        </p:blipFill>
        <p:spPr>
          <a:xfrm>
            <a:off x="841375" y="2781300"/>
            <a:ext cx="3048000" cy="2286000"/>
          </a:xfrm>
          <a:prstGeom prst="rect">
            <a:avLst/>
          </a:prstGeom>
        </p:spPr>
      </p:pic>
      <p:sp>
        <p:nvSpPr>
          <p:cNvPr id="5" name="TextBox 4"/>
          <p:cNvSpPr txBox="1"/>
          <p:nvPr/>
        </p:nvSpPr>
        <p:spPr>
          <a:xfrm>
            <a:off x="386257" y="800100"/>
            <a:ext cx="7124707" cy="1815882"/>
          </a:xfrm>
          <a:prstGeom prst="rect">
            <a:avLst/>
          </a:prstGeom>
          <a:noFill/>
        </p:spPr>
        <p:txBody>
          <a:bodyPr wrap="none" rtlCol="0">
            <a:spAutoFit/>
          </a:bodyPr>
          <a:lstStyle/>
          <a:p>
            <a:r>
              <a:rPr lang="en-US" sz="2800" dirty="0" smtClean="0">
                <a:solidFill>
                  <a:schemeClr val="bg1"/>
                </a:solidFill>
              </a:rPr>
              <a:t>Context – not normal</a:t>
            </a:r>
          </a:p>
          <a:p>
            <a:pPr>
              <a:buFont typeface="Arial" pitchFamily="34" charset="0"/>
              <a:buChar char="•"/>
            </a:pPr>
            <a:r>
              <a:rPr lang="en-US" sz="2800" dirty="0" smtClean="0">
                <a:solidFill>
                  <a:schemeClr val="bg1"/>
                </a:solidFill>
              </a:rPr>
              <a:t>  dirty - visible</a:t>
            </a:r>
          </a:p>
          <a:p>
            <a:pPr>
              <a:buFont typeface="Arial" pitchFamily="34" charset="0"/>
              <a:buChar char="•"/>
            </a:pPr>
            <a:r>
              <a:rPr lang="en-US" sz="2800" dirty="0" smtClean="0">
                <a:solidFill>
                  <a:schemeClr val="bg1"/>
                </a:solidFill>
              </a:rPr>
              <a:t>  deep convection at unexpected time</a:t>
            </a:r>
          </a:p>
          <a:p>
            <a:pPr>
              <a:buFont typeface="Arial" pitchFamily="34" charset="0"/>
              <a:buChar char="•"/>
            </a:pPr>
            <a:r>
              <a:rPr lang="en-US" sz="2800" dirty="0" smtClean="0">
                <a:solidFill>
                  <a:schemeClr val="bg1"/>
                </a:solidFill>
              </a:rPr>
              <a:t>  movement of cloud in unexpected direction</a:t>
            </a:r>
            <a:endParaRPr lang="en-US" sz="2800" dirty="0">
              <a:solidFill>
                <a:schemeClr val="bg1"/>
              </a:solidFill>
            </a:endParaRPr>
          </a:p>
        </p:txBody>
      </p:sp>
      <p:pic>
        <p:nvPicPr>
          <p:cNvPr id="7" name="Picture 6" descr="IR4_10.JPG"/>
          <p:cNvPicPr>
            <a:picLocks noChangeAspect="1"/>
          </p:cNvPicPr>
          <p:nvPr/>
        </p:nvPicPr>
        <p:blipFill>
          <a:blip r:embed="rId3" cstate="print"/>
          <a:stretch>
            <a:fillRect/>
          </a:stretch>
        </p:blipFill>
        <p:spPr>
          <a:xfrm>
            <a:off x="4117975" y="2781300"/>
            <a:ext cx="3027680" cy="2270760"/>
          </a:xfrm>
          <a:prstGeom prst="rect">
            <a:avLst/>
          </a:prstGeom>
        </p:spPr>
      </p:pic>
      <p:sp>
        <p:nvSpPr>
          <p:cNvPr id="8" name="TextBox 7"/>
          <p:cNvSpPr txBox="1"/>
          <p:nvPr/>
        </p:nvSpPr>
        <p:spPr>
          <a:xfrm>
            <a:off x="688975" y="5078968"/>
            <a:ext cx="6639510" cy="369332"/>
          </a:xfrm>
          <a:prstGeom prst="rect">
            <a:avLst/>
          </a:prstGeom>
          <a:noFill/>
        </p:spPr>
        <p:txBody>
          <a:bodyPr wrap="none" rtlCol="0">
            <a:spAutoFit/>
          </a:bodyPr>
          <a:lstStyle/>
          <a:p>
            <a:r>
              <a:rPr lang="en-US" sz="1800" dirty="0" smtClean="0">
                <a:solidFill>
                  <a:schemeClr val="bg1"/>
                </a:solidFill>
                <a:latin typeface="Arial" pitchFamily="34" charset="0"/>
                <a:cs typeface="Arial" pitchFamily="34" charset="0"/>
              </a:rPr>
              <a:t>3 November 2002 16:45 UTC  </a:t>
            </a:r>
            <a:r>
              <a:rPr lang="en-US" sz="1800" dirty="0" err="1" smtClean="0">
                <a:solidFill>
                  <a:schemeClr val="bg1"/>
                </a:solidFill>
                <a:latin typeface="Arial" pitchFamily="34" charset="0"/>
                <a:cs typeface="Arial" pitchFamily="34" charset="0"/>
              </a:rPr>
              <a:t>Reventador</a:t>
            </a:r>
            <a:r>
              <a:rPr lang="en-US" sz="1800" dirty="0" smtClean="0">
                <a:solidFill>
                  <a:schemeClr val="bg1"/>
                </a:solidFill>
                <a:latin typeface="Arial" pitchFamily="34" charset="0"/>
                <a:cs typeface="Arial" pitchFamily="34" charset="0"/>
              </a:rPr>
              <a:t> Volcano, Ecuador</a:t>
            </a:r>
            <a:endParaRPr lang="en-US" sz="1800" dirty="0">
              <a:solidFill>
                <a:schemeClr val="bg1"/>
              </a:solidFill>
              <a:latin typeface="Arial" pitchFamily="34" charset="0"/>
              <a:cs typeface="Arial" pitchFamily="34" charset="0"/>
            </a:endParaRPr>
          </a:p>
        </p:txBody>
      </p:sp>
      <p:sp>
        <p:nvSpPr>
          <p:cNvPr id="9" name="TextBox 8"/>
          <p:cNvSpPr txBox="1"/>
          <p:nvPr/>
        </p:nvSpPr>
        <p:spPr>
          <a:xfrm>
            <a:off x="791037" y="2747546"/>
            <a:ext cx="885563" cy="369332"/>
          </a:xfrm>
          <a:prstGeom prst="rect">
            <a:avLst/>
          </a:prstGeom>
          <a:noFill/>
        </p:spPr>
        <p:txBody>
          <a:bodyPr wrap="none" rtlCol="0">
            <a:spAutoFit/>
          </a:bodyPr>
          <a:lstStyle/>
          <a:p>
            <a:r>
              <a:rPr lang="en-US" sz="1800" dirty="0" smtClean="0">
                <a:latin typeface="Arial" pitchFamily="34" charset="0"/>
                <a:cs typeface="Arial" pitchFamily="34" charset="0"/>
              </a:rPr>
              <a:t>Visible</a:t>
            </a:r>
            <a:endParaRPr lang="en-US" sz="1800" dirty="0">
              <a:latin typeface="Arial" pitchFamily="34" charset="0"/>
              <a:cs typeface="Arial" pitchFamily="34" charset="0"/>
            </a:endParaRPr>
          </a:p>
        </p:txBody>
      </p:sp>
      <p:sp>
        <p:nvSpPr>
          <p:cNvPr id="10" name="TextBox 9"/>
          <p:cNvSpPr txBox="1"/>
          <p:nvPr/>
        </p:nvSpPr>
        <p:spPr>
          <a:xfrm>
            <a:off x="4041775" y="4621768"/>
            <a:ext cx="1364476" cy="369332"/>
          </a:xfrm>
          <a:prstGeom prst="rect">
            <a:avLst/>
          </a:prstGeom>
          <a:noFill/>
        </p:spPr>
        <p:txBody>
          <a:bodyPr wrap="none" rtlCol="0">
            <a:spAutoFit/>
          </a:bodyPr>
          <a:lstStyle/>
          <a:p>
            <a:r>
              <a:rPr lang="en-US" sz="1800" dirty="0" smtClean="0">
                <a:latin typeface="Arial" pitchFamily="34" charset="0"/>
                <a:cs typeface="Arial" pitchFamily="34" charset="0"/>
              </a:rPr>
              <a:t>IR 10.7 µm</a:t>
            </a:r>
            <a:endParaRPr lang="en-US" sz="18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rev_ref_shorter.gif"/>
          <p:cNvPicPr>
            <a:picLocks noChangeAspect="1"/>
          </p:cNvPicPr>
          <p:nvPr/>
        </p:nvPicPr>
        <p:blipFill>
          <a:blip r:embed="rId2" cstate="print"/>
          <a:stretch>
            <a:fillRect/>
          </a:stretch>
        </p:blipFill>
        <p:spPr>
          <a:xfrm>
            <a:off x="1374775" y="1028700"/>
            <a:ext cx="4876800" cy="3657600"/>
          </a:xfrm>
          <a:prstGeom prst="rect">
            <a:avLst/>
          </a:prstGeom>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24PRD_15.JPG"/>
          <p:cNvPicPr>
            <a:picLocks noChangeAspect="1"/>
          </p:cNvPicPr>
          <p:nvPr/>
        </p:nvPicPr>
        <p:blipFill>
          <a:blip r:embed="rId2" cstate="print"/>
          <a:stretch>
            <a:fillRect/>
          </a:stretch>
        </p:blipFill>
        <p:spPr>
          <a:xfrm>
            <a:off x="0" y="-2381"/>
            <a:ext cx="7626349" cy="5719761"/>
          </a:xfrm>
          <a:prstGeom prst="rect">
            <a:avLst/>
          </a:prstGeom>
        </p:spPr>
      </p:pic>
      <p:sp>
        <p:nvSpPr>
          <p:cNvPr id="3" name="TextBox 2"/>
          <p:cNvSpPr txBox="1"/>
          <p:nvPr/>
        </p:nvSpPr>
        <p:spPr>
          <a:xfrm>
            <a:off x="0" y="4076700"/>
            <a:ext cx="4191000" cy="1323439"/>
          </a:xfrm>
          <a:prstGeom prst="rect">
            <a:avLst/>
          </a:prstGeom>
          <a:noFill/>
        </p:spPr>
        <p:txBody>
          <a:bodyPr wrap="square" rtlCol="0">
            <a:spAutoFit/>
          </a:bodyPr>
          <a:lstStyle/>
          <a:p>
            <a:r>
              <a:rPr lang="en-US" sz="2000" dirty="0" smtClean="0">
                <a:solidFill>
                  <a:schemeClr val="bg1"/>
                </a:solidFill>
                <a:latin typeface="Arial" pitchFamily="34" charset="0"/>
                <a:cs typeface="Arial" pitchFamily="34" charset="0"/>
              </a:rPr>
              <a:t>GOES 8  4km Reflectivity Prod.</a:t>
            </a:r>
          </a:p>
          <a:p>
            <a:r>
              <a:rPr lang="en-US" sz="2000" dirty="0" smtClean="0">
                <a:solidFill>
                  <a:schemeClr val="bg1"/>
                </a:solidFill>
                <a:latin typeface="Arial" pitchFamily="34" charset="0"/>
                <a:cs typeface="Arial" pitchFamily="34" charset="0"/>
              </a:rPr>
              <a:t>using IR 3.9 µm and 10.7 µm</a:t>
            </a:r>
          </a:p>
          <a:p>
            <a:r>
              <a:rPr lang="en-US" sz="2000" dirty="0" smtClean="0">
                <a:solidFill>
                  <a:schemeClr val="bg1"/>
                </a:solidFill>
                <a:latin typeface="Arial" pitchFamily="34" charset="0"/>
                <a:cs typeface="Arial" pitchFamily="34" charset="0"/>
              </a:rPr>
              <a:t>3 November 2002  19:15 UTC    </a:t>
            </a:r>
          </a:p>
          <a:p>
            <a:r>
              <a:rPr lang="en-US" sz="2000" dirty="0" err="1" smtClean="0">
                <a:solidFill>
                  <a:schemeClr val="bg1"/>
                </a:solidFill>
                <a:latin typeface="Arial" pitchFamily="34" charset="0"/>
                <a:cs typeface="Arial" pitchFamily="34" charset="0"/>
              </a:rPr>
              <a:t>Reventador</a:t>
            </a:r>
            <a:r>
              <a:rPr lang="en-US" sz="2000" dirty="0" smtClean="0">
                <a:solidFill>
                  <a:schemeClr val="bg1"/>
                </a:solidFill>
                <a:latin typeface="Arial" pitchFamily="34" charset="0"/>
                <a:cs typeface="Arial" pitchFamily="34" charset="0"/>
              </a:rPr>
              <a:t> Volcano, Ecuador</a:t>
            </a:r>
            <a:endParaRPr lang="en-US" sz="2000" dirty="0">
              <a:solidFill>
                <a:schemeClr val="bg1"/>
              </a:solidFill>
              <a:latin typeface="Arial" pitchFamily="34" charset="0"/>
              <a:cs typeface="Arial" pitchFamily="34"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rev_btd45_shorter.gif"/>
          <p:cNvPicPr>
            <a:picLocks noChangeAspect="1"/>
          </p:cNvPicPr>
          <p:nvPr/>
        </p:nvPicPr>
        <p:blipFill>
          <a:blip r:embed="rId2" cstate="print"/>
          <a:stretch>
            <a:fillRect/>
          </a:stretch>
        </p:blipFill>
        <p:spPr>
          <a:xfrm>
            <a:off x="1374775" y="1028700"/>
            <a:ext cx="4876800" cy="3657600"/>
          </a:xfrm>
          <a:prstGeom prst="rect">
            <a:avLst/>
          </a:prstGeom>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D45_15.JPG"/>
          <p:cNvPicPr>
            <a:picLocks noChangeAspect="1"/>
          </p:cNvPicPr>
          <p:nvPr/>
        </p:nvPicPr>
        <p:blipFill>
          <a:blip r:embed="rId2" cstate="print"/>
          <a:stretch>
            <a:fillRect/>
          </a:stretch>
        </p:blipFill>
        <p:spPr>
          <a:xfrm>
            <a:off x="0" y="-2381"/>
            <a:ext cx="7626349" cy="5719761"/>
          </a:xfrm>
          <a:prstGeom prst="rect">
            <a:avLst/>
          </a:prstGeom>
        </p:spPr>
      </p:pic>
      <p:sp>
        <p:nvSpPr>
          <p:cNvPr id="3" name="TextBox 2"/>
          <p:cNvSpPr txBox="1"/>
          <p:nvPr/>
        </p:nvSpPr>
        <p:spPr>
          <a:xfrm>
            <a:off x="0" y="3695700"/>
            <a:ext cx="4191000" cy="1631216"/>
          </a:xfrm>
          <a:prstGeom prst="rect">
            <a:avLst/>
          </a:prstGeom>
          <a:noFill/>
        </p:spPr>
        <p:txBody>
          <a:bodyPr wrap="square" rtlCol="0">
            <a:spAutoFit/>
          </a:bodyPr>
          <a:lstStyle/>
          <a:p>
            <a:r>
              <a:rPr lang="en-US" sz="2000" dirty="0" smtClean="0">
                <a:latin typeface="Arial" pitchFamily="34" charset="0"/>
                <a:cs typeface="Arial" pitchFamily="34" charset="0"/>
              </a:rPr>
              <a:t>GOES 8  4km Brightness Temperature Difference</a:t>
            </a:r>
          </a:p>
          <a:p>
            <a:r>
              <a:rPr lang="en-US" sz="2000" dirty="0" smtClean="0">
                <a:latin typeface="Arial" pitchFamily="34" charset="0"/>
                <a:cs typeface="Arial" pitchFamily="34" charset="0"/>
              </a:rPr>
              <a:t>using IR 10.7 µm and 12.0 µm</a:t>
            </a:r>
          </a:p>
          <a:p>
            <a:r>
              <a:rPr lang="en-US" sz="2000" dirty="0" smtClean="0">
                <a:latin typeface="Arial" pitchFamily="34" charset="0"/>
                <a:cs typeface="Arial" pitchFamily="34" charset="0"/>
              </a:rPr>
              <a:t>3 November 2002  19:15 UTC    </a:t>
            </a:r>
          </a:p>
          <a:p>
            <a:r>
              <a:rPr lang="en-US" sz="2000" dirty="0" err="1" smtClean="0">
                <a:latin typeface="Arial" pitchFamily="34" charset="0"/>
                <a:cs typeface="Arial" pitchFamily="34" charset="0"/>
              </a:rPr>
              <a:t>Reventador</a:t>
            </a:r>
            <a:r>
              <a:rPr lang="en-US" sz="2000" dirty="0" smtClean="0">
                <a:latin typeface="Arial" pitchFamily="34" charset="0"/>
                <a:cs typeface="Arial" pitchFamily="34" charset="0"/>
              </a:rPr>
              <a:t> Volcano, Ecuador</a:t>
            </a:r>
            <a:endParaRPr lang="en-US" sz="2000" dirty="0">
              <a:latin typeface="Arial" pitchFamily="34" charset="0"/>
              <a:cs typeface="Arial" pitchFamily="34"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MOD_31.JPG"/>
          <p:cNvPicPr>
            <a:picLocks noChangeAspect="1"/>
          </p:cNvPicPr>
          <p:nvPr/>
        </p:nvPicPr>
        <p:blipFill>
          <a:blip r:embed="rId2" cstate="print"/>
          <a:stretch>
            <a:fillRect/>
          </a:stretch>
        </p:blipFill>
        <p:spPr>
          <a:xfrm>
            <a:off x="0" y="-2381"/>
            <a:ext cx="7626349" cy="5719761"/>
          </a:xfrm>
          <a:prstGeom prst="rect">
            <a:avLst/>
          </a:prstGeom>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GOES_4.JPG"/>
          <p:cNvPicPr>
            <a:picLocks noChangeAspect="1"/>
          </p:cNvPicPr>
          <p:nvPr/>
        </p:nvPicPr>
        <p:blipFill>
          <a:blip r:embed="rId2" cstate="print"/>
          <a:stretch>
            <a:fillRect/>
          </a:stretch>
        </p:blipFill>
        <p:spPr>
          <a:xfrm>
            <a:off x="0" y="-2381"/>
            <a:ext cx="7626349" cy="5719761"/>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M_31_32.JPG"/>
          <p:cNvPicPr>
            <a:picLocks noChangeAspect="1"/>
          </p:cNvPicPr>
          <p:nvPr/>
        </p:nvPicPr>
        <p:blipFill>
          <a:blip r:embed="rId2" cstate="print"/>
          <a:stretch>
            <a:fillRect/>
          </a:stretch>
        </p:blipFill>
        <p:spPr>
          <a:xfrm>
            <a:off x="0" y="-1"/>
            <a:ext cx="7623175" cy="5717381"/>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G_4_5.JPG"/>
          <p:cNvPicPr>
            <a:picLocks noChangeAspect="1"/>
          </p:cNvPicPr>
          <p:nvPr/>
        </p:nvPicPr>
        <p:blipFill>
          <a:blip r:embed="rId2" cstate="print"/>
          <a:stretch>
            <a:fillRect/>
          </a:stretch>
        </p:blipFill>
        <p:spPr>
          <a:xfrm>
            <a:off x="0" y="-2381"/>
            <a:ext cx="7626349" cy="5719761"/>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M_29_32.JPG"/>
          <p:cNvPicPr>
            <a:picLocks noChangeAspect="1"/>
          </p:cNvPicPr>
          <p:nvPr/>
        </p:nvPicPr>
        <p:blipFill>
          <a:blip r:embed="rId2" cstate="print"/>
          <a:stretch>
            <a:fillRect/>
          </a:stretch>
        </p:blipFill>
        <p:spPr>
          <a:xfrm>
            <a:off x="0" y="-1"/>
            <a:ext cx="7623175" cy="5717381"/>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588824" y="5080001"/>
            <a:ext cx="4868419" cy="538609"/>
          </a:xfrm>
          <a:prstGeom prst="rect">
            <a:avLst/>
          </a:prstGeom>
          <a:noFill/>
        </p:spPr>
        <p:txBody>
          <a:bodyPr wrap="none" lIns="76234" tIns="38117" rIns="76234" bIns="38117" rtlCol="0">
            <a:spAutoFit/>
          </a:bodyPr>
          <a:lstStyle/>
          <a:p>
            <a:r>
              <a:rPr lang="en-US" dirty="0" smtClean="0">
                <a:solidFill>
                  <a:schemeClr val="bg1"/>
                </a:solidFill>
              </a:rPr>
              <a:t>Smithsonian Institution, Global Volcanism Program             </a:t>
            </a:r>
          </a:p>
          <a:p>
            <a:r>
              <a:rPr lang="en-US" dirty="0" smtClean="0">
                <a:solidFill>
                  <a:schemeClr val="bg1"/>
                </a:solidFill>
              </a:rPr>
              <a:t>http://www.volcano.si.edu/world/find_regions.cfm</a:t>
            </a:r>
            <a:endParaRPr lang="en-US" dirty="0">
              <a:solidFill>
                <a:schemeClr val="bg1"/>
              </a:solidFill>
            </a:endParaRPr>
          </a:p>
        </p:txBody>
      </p:sp>
      <p:pic>
        <p:nvPicPr>
          <p:cNvPr id="6" name="Picture 5" descr="VOL_WORL.JPG"/>
          <p:cNvPicPr>
            <a:picLocks noChangeAspect="1"/>
          </p:cNvPicPr>
          <p:nvPr/>
        </p:nvPicPr>
        <p:blipFill>
          <a:blip r:embed="rId3" cstate="print"/>
          <a:stretch>
            <a:fillRect/>
          </a:stretch>
        </p:blipFill>
        <p:spPr>
          <a:xfrm>
            <a:off x="0" y="506392"/>
            <a:ext cx="7626350" cy="4573608"/>
          </a:xfrm>
          <a:prstGeom prst="rect">
            <a:avLst/>
          </a:prstGeom>
        </p:spPr>
      </p:pic>
      <p:sp>
        <p:nvSpPr>
          <p:cNvPr id="5" name="TextBox 4"/>
          <p:cNvSpPr txBox="1"/>
          <p:nvPr/>
        </p:nvSpPr>
        <p:spPr>
          <a:xfrm>
            <a:off x="2158143" y="97631"/>
            <a:ext cx="3173181" cy="415533"/>
          </a:xfrm>
          <a:prstGeom prst="rect">
            <a:avLst/>
          </a:prstGeom>
          <a:noFill/>
        </p:spPr>
        <p:txBody>
          <a:bodyPr wrap="none" lIns="76234" tIns="38117" rIns="76234" bIns="38117" rtlCol="0">
            <a:spAutoFit/>
          </a:bodyPr>
          <a:lstStyle/>
          <a:p>
            <a:r>
              <a:rPr lang="en-US" sz="2200" dirty="0" smtClean="0">
                <a:solidFill>
                  <a:schemeClr val="bg1"/>
                </a:solidFill>
                <a:latin typeface="Arial" pitchFamily="34" charset="0"/>
                <a:cs typeface="Arial" pitchFamily="34" charset="0"/>
              </a:rPr>
              <a:t>Volcanoes of the World</a:t>
            </a:r>
            <a:endParaRPr lang="en-US" sz="2200" dirty="0">
              <a:solidFill>
                <a:schemeClr val="bg1"/>
              </a:solidFill>
              <a:latin typeface="Arial" pitchFamily="34" charset="0"/>
              <a:cs typeface="Arial" pitchFamily="34" charset="0"/>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318" y="-38100"/>
            <a:ext cx="6863715" cy="952500"/>
          </a:xfrm>
        </p:spPr>
        <p:txBody>
          <a:bodyPr>
            <a:noAutofit/>
          </a:bodyPr>
          <a:lstStyle/>
          <a:p>
            <a:r>
              <a:rPr lang="en-US" sz="9600" dirty="0" smtClean="0"/>
              <a:t>……</a:t>
            </a:r>
            <a:endParaRPr lang="en-US" sz="9600" dirty="0"/>
          </a:p>
        </p:txBody>
      </p:sp>
      <p:sp>
        <p:nvSpPr>
          <p:cNvPr id="3" name="Content Placeholder 2"/>
          <p:cNvSpPr>
            <a:spLocks noGrp="1"/>
          </p:cNvSpPr>
          <p:nvPr>
            <p:ph idx="1"/>
          </p:nvPr>
        </p:nvSpPr>
        <p:spPr>
          <a:xfrm>
            <a:off x="381318" y="1104900"/>
            <a:ext cx="6863715" cy="3771636"/>
          </a:xfrm>
        </p:spPr>
        <p:txBody>
          <a:bodyPr>
            <a:normAutofit fontScale="77500" lnSpcReduction="20000"/>
          </a:bodyPr>
          <a:lstStyle/>
          <a:p>
            <a:pPr>
              <a:buNone/>
            </a:pPr>
            <a:endParaRPr lang="en-US" dirty="0" smtClean="0"/>
          </a:p>
          <a:p>
            <a:r>
              <a:rPr lang="en-US" sz="2800" dirty="0" smtClean="0"/>
              <a:t>Large positive BDT of 10.7 – 12.0 µm indicates small ice particles</a:t>
            </a:r>
          </a:p>
          <a:p>
            <a:r>
              <a:rPr lang="en-US" sz="2800" dirty="0" smtClean="0"/>
              <a:t>Reflectivity product also indicates small ice particles</a:t>
            </a:r>
          </a:p>
          <a:p>
            <a:r>
              <a:rPr lang="en-US" sz="2800" dirty="0" smtClean="0"/>
              <a:t>Other measurements co-locate SO</a:t>
            </a:r>
            <a:r>
              <a:rPr lang="en-US" sz="2800" baseline="-25000" dirty="0" smtClean="0"/>
              <a:t>2 </a:t>
            </a:r>
            <a:r>
              <a:rPr lang="en-US" sz="2800" dirty="0" smtClean="0"/>
              <a:t>(with small ice particles)</a:t>
            </a:r>
          </a:p>
          <a:p>
            <a:r>
              <a:rPr lang="en-US" sz="2800" dirty="0" smtClean="0"/>
              <a:t>Thick/opaque cloud shows no ash signal</a:t>
            </a:r>
          </a:p>
          <a:p>
            <a:r>
              <a:rPr lang="en-US" sz="2800" dirty="0" smtClean="0"/>
              <a:t>Large negative BDT of 10.7 – 12.0 µm indicates ash dust .</a:t>
            </a:r>
          </a:p>
          <a:p>
            <a:r>
              <a:rPr lang="en-US" sz="2800" dirty="0" smtClean="0"/>
              <a:t>Large negative BTD of 8.5 -12.0 µm indicates small ash particles and co-located SO</a:t>
            </a:r>
            <a:r>
              <a:rPr lang="en-US" sz="2800" baseline="-25000" dirty="0" smtClean="0"/>
              <a:t>2</a:t>
            </a:r>
            <a:endParaRPr lang="en-US" sz="2800" baseline="-25000"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Temp_GOES_jun2009_2break_ch.BMP"/>
          <p:cNvPicPr>
            <a:picLocks noChangeAspect="1"/>
          </p:cNvPicPr>
          <p:nvPr/>
        </p:nvPicPr>
        <p:blipFill>
          <a:blip r:embed="rId2" cstate="print"/>
          <a:stretch>
            <a:fillRect/>
          </a:stretch>
        </p:blipFill>
        <p:spPr>
          <a:xfrm>
            <a:off x="109181" y="0"/>
            <a:ext cx="7407987" cy="5715000"/>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emp_MODIS_jun2009_2break_ch_degC.BMP"/>
          <p:cNvPicPr>
            <a:picLocks noChangeAspect="1"/>
          </p:cNvPicPr>
          <p:nvPr/>
        </p:nvPicPr>
        <p:blipFill>
          <a:blip r:embed="rId2" cstate="print"/>
          <a:stretch>
            <a:fillRect/>
          </a:stretch>
        </p:blipFill>
        <p:spPr>
          <a:xfrm>
            <a:off x="109181" y="0"/>
            <a:ext cx="7407987" cy="5715000"/>
          </a:xfrm>
          <a:prstGeom prst="rect">
            <a:avLst/>
          </a:prstGeo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emp_MSG_jun2009_2break_ch_degC.BMP"/>
          <p:cNvPicPr>
            <a:picLocks noChangeAspect="1"/>
          </p:cNvPicPr>
          <p:nvPr/>
        </p:nvPicPr>
        <p:blipFill>
          <a:blip r:embed="rId2" cstate="print"/>
          <a:stretch>
            <a:fillRect/>
          </a:stretch>
        </p:blipFill>
        <p:spPr>
          <a:xfrm>
            <a:off x="109181" y="0"/>
            <a:ext cx="7407987" cy="5715000"/>
          </a:xfrm>
          <a:prstGeom prst="rect">
            <a:avLst/>
          </a:prstGeom>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emp_GOES_jun2009_2break_ch_W_ash.BMP"/>
          <p:cNvPicPr>
            <a:picLocks noChangeAspect="1"/>
          </p:cNvPicPr>
          <p:nvPr/>
        </p:nvPicPr>
        <p:blipFill>
          <a:blip r:embed="rId2" cstate="print"/>
          <a:stretch>
            <a:fillRect/>
          </a:stretch>
        </p:blipFill>
        <p:spPr>
          <a:xfrm>
            <a:off x="109181" y="0"/>
            <a:ext cx="7407987" cy="5715000"/>
          </a:xfrm>
          <a:prstGeom prst="rect">
            <a:avLst/>
          </a:prstGeom>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SO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DIF_SO2.JPG"/>
          <p:cNvPicPr>
            <a:picLocks noChangeAspect="1"/>
          </p:cNvPicPr>
          <p:nvPr/>
        </p:nvPicPr>
        <p:blipFill>
          <a:blip r:embed="rId2" cstate="print"/>
          <a:stretch>
            <a:fillRect/>
          </a:stretch>
        </p:blipFill>
        <p:spPr>
          <a:xfrm>
            <a:off x="307975" y="571500"/>
            <a:ext cx="3429000" cy="4572000"/>
          </a:xfrm>
          <a:prstGeom prst="rect">
            <a:avLst/>
          </a:prstGeom>
        </p:spPr>
      </p:pic>
      <p:sp>
        <p:nvSpPr>
          <p:cNvPr id="3" name="TextBox 2"/>
          <p:cNvSpPr txBox="1"/>
          <p:nvPr/>
        </p:nvSpPr>
        <p:spPr>
          <a:xfrm>
            <a:off x="2929877" y="723900"/>
            <a:ext cx="4617098" cy="2169825"/>
          </a:xfrm>
          <a:prstGeom prst="rect">
            <a:avLst/>
          </a:prstGeom>
          <a:solidFill>
            <a:srgbClr val="053171"/>
          </a:solidFill>
        </p:spPr>
        <p:txBody>
          <a:bodyPr wrap="none" rtlCol="0">
            <a:spAutoFit/>
          </a:bodyPr>
          <a:lstStyle/>
          <a:p>
            <a:pPr>
              <a:buFontTx/>
              <a:buNone/>
            </a:pPr>
            <a:r>
              <a:rPr lang="en-US" sz="2400" dirty="0" smtClean="0">
                <a:solidFill>
                  <a:schemeClr val="bg1"/>
                </a:solidFill>
                <a:latin typeface="Arial" pitchFamily="34" charset="0"/>
                <a:cs typeface="Arial" pitchFamily="34" charset="0"/>
              </a:rPr>
              <a:t>Using </a:t>
            </a:r>
            <a:r>
              <a:rPr lang="en-US" sz="2400" dirty="0" err="1" smtClean="0">
                <a:solidFill>
                  <a:schemeClr val="bg1"/>
                </a:solidFill>
                <a:latin typeface="Arial" pitchFamily="34" charset="0"/>
                <a:cs typeface="Arial" pitchFamily="34" charset="0"/>
              </a:rPr>
              <a:t>hyperspectral</a:t>
            </a:r>
            <a:r>
              <a:rPr lang="en-US" sz="2400" dirty="0" smtClean="0">
                <a:solidFill>
                  <a:schemeClr val="bg1"/>
                </a:solidFill>
                <a:latin typeface="Arial" pitchFamily="34" charset="0"/>
                <a:cs typeface="Arial" pitchFamily="34" charset="0"/>
              </a:rPr>
              <a:t> AIRS data</a:t>
            </a:r>
          </a:p>
          <a:p>
            <a:pPr>
              <a:buFontTx/>
              <a:buNone/>
            </a:pPr>
            <a:r>
              <a:rPr lang="en-US" sz="2400" dirty="0" smtClean="0">
                <a:solidFill>
                  <a:schemeClr val="bg1"/>
                </a:solidFill>
                <a:latin typeface="Arial" pitchFamily="34" charset="0"/>
                <a:cs typeface="Arial" pitchFamily="34" charset="0"/>
              </a:rPr>
              <a:t>Greater SO</a:t>
            </a:r>
            <a:r>
              <a:rPr lang="en-US" sz="2400" baseline="-25000" dirty="0" smtClean="0">
                <a:solidFill>
                  <a:schemeClr val="bg1"/>
                </a:solidFill>
                <a:latin typeface="Arial" pitchFamily="34" charset="0"/>
                <a:cs typeface="Arial" pitchFamily="34" charset="0"/>
              </a:rPr>
              <a:t>2</a:t>
            </a:r>
            <a:r>
              <a:rPr lang="en-US" sz="2400" dirty="0" smtClean="0">
                <a:solidFill>
                  <a:schemeClr val="bg1"/>
                </a:solidFill>
                <a:latin typeface="Arial" pitchFamily="34" charset="0"/>
                <a:cs typeface="Arial" pitchFamily="34" charset="0"/>
              </a:rPr>
              <a:t> absorption </a:t>
            </a:r>
          </a:p>
          <a:p>
            <a:pPr>
              <a:buFontTx/>
              <a:buNone/>
            </a:pPr>
            <a:r>
              <a:rPr lang="en-US" sz="2400" dirty="0" smtClean="0">
                <a:solidFill>
                  <a:schemeClr val="bg1"/>
                </a:solidFill>
                <a:latin typeface="Arial" pitchFamily="34" charset="0"/>
                <a:cs typeface="Arial" pitchFamily="34" charset="0"/>
              </a:rPr>
              <a:t>at 7.4 um than surrounding </a:t>
            </a:r>
          </a:p>
          <a:p>
            <a:pPr>
              <a:buFontTx/>
              <a:buNone/>
            </a:pPr>
            <a:r>
              <a:rPr lang="en-US" sz="2400" dirty="0" smtClean="0">
                <a:solidFill>
                  <a:schemeClr val="bg1"/>
                </a:solidFill>
                <a:latin typeface="Arial" pitchFamily="34" charset="0"/>
                <a:cs typeface="Arial" pitchFamily="34" charset="0"/>
              </a:rPr>
              <a:t>WV channels </a:t>
            </a:r>
          </a:p>
          <a:p>
            <a:pPr>
              <a:buFontTx/>
              <a:buNone/>
            </a:pPr>
            <a:r>
              <a:rPr lang="en-US" sz="2400" dirty="0" smtClean="0">
                <a:solidFill>
                  <a:schemeClr val="bg1"/>
                </a:solidFill>
                <a:latin typeface="Arial" pitchFamily="34" charset="0"/>
                <a:cs typeface="Arial" pitchFamily="34" charset="0"/>
              </a:rPr>
              <a:t>BT (7.778 um – 7.435) um &gt; 0 </a:t>
            </a:r>
          </a:p>
          <a:p>
            <a:endParaRPr lang="en-US"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xfrm>
            <a:off x="571976" y="228600"/>
            <a:ext cx="6482398" cy="952500"/>
          </a:xfrm>
        </p:spPr>
        <p:txBody>
          <a:bodyPr/>
          <a:lstStyle/>
          <a:p>
            <a:r>
              <a:rPr lang="en-US" dirty="0" smtClean="0"/>
              <a:t>SO</a:t>
            </a:r>
            <a:r>
              <a:rPr lang="en-US" baseline="-25000" dirty="0" smtClean="0"/>
              <a:t>2</a:t>
            </a:r>
            <a:r>
              <a:rPr lang="en-US" dirty="0" smtClean="0"/>
              <a:t> detection</a:t>
            </a:r>
          </a:p>
        </p:txBody>
      </p:sp>
      <p:sp>
        <p:nvSpPr>
          <p:cNvPr id="40963" name="Rectangle 3"/>
          <p:cNvSpPr>
            <a:spLocks noGrp="1" noChangeArrowheads="1"/>
          </p:cNvSpPr>
          <p:nvPr>
            <p:ph type="body" idx="1"/>
          </p:nvPr>
        </p:nvSpPr>
        <p:spPr>
          <a:xfrm>
            <a:off x="571976" y="1460500"/>
            <a:ext cx="6482398" cy="3429000"/>
          </a:xfrm>
        </p:spPr>
        <p:txBody>
          <a:bodyPr>
            <a:normAutofit fontScale="92500" lnSpcReduction="10000"/>
          </a:bodyPr>
          <a:lstStyle/>
          <a:p>
            <a:pPr>
              <a:buFontTx/>
              <a:buNone/>
            </a:pPr>
            <a:r>
              <a:rPr lang="en-US" dirty="0" smtClean="0"/>
              <a:t>Greater SO</a:t>
            </a:r>
            <a:r>
              <a:rPr lang="en-US" baseline="-25000" dirty="0" smtClean="0"/>
              <a:t>2</a:t>
            </a:r>
            <a:r>
              <a:rPr lang="en-US" dirty="0" smtClean="0"/>
              <a:t> absorption at 7.4 um than surrounding WV channels </a:t>
            </a:r>
          </a:p>
          <a:p>
            <a:pPr>
              <a:buFontTx/>
              <a:buNone/>
            </a:pPr>
            <a:r>
              <a:rPr lang="en-US" dirty="0" smtClean="0"/>
              <a:t>	BT 7.778 um – BT 7.435 um &gt; 0 </a:t>
            </a:r>
          </a:p>
          <a:p>
            <a:pPr>
              <a:buFontTx/>
              <a:buNone/>
            </a:pPr>
            <a:endParaRPr lang="en-US" dirty="0" smtClean="0"/>
          </a:p>
          <a:p>
            <a:pPr>
              <a:buFontTx/>
              <a:buNone/>
            </a:pPr>
            <a:r>
              <a:rPr lang="en-US" dirty="0" smtClean="0"/>
              <a:t>Lesser SO2 absorption at 8.5 um (than at 7.4 µm)</a:t>
            </a:r>
          </a:p>
          <a:p>
            <a:pPr>
              <a:buFontTx/>
              <a:buNone/>
            </a:pPr>
            <a:r>
              <a:rPr lang="en-US" dirty="0" smtClean="0"/>
              <a:t>+ Ash absorption at 8.5 um</a:t>
            </a:r>
          </a:p>
          <a:p>
            <a:pPr>
              <a:buFontTx/>
              <a:buNone/>
            </a:pPr>
            <a:r>
              <a:rPr lang="en-US" dirty="0" smtClean="0"/>
              <a:t>	BT 8.5 um – BT 12.0 um &lt; 0</a:t>
            </a:r>
          </a:p>
          <a:p>
            <a:pPr>
              <a:buFontTx/>
              <a:buNone/>
            </a:pPr>
            <a:endParaRPr lang="en-US" dirty="0" smtClean="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Rammftp\rammftp\ftp\Connell\images for animated gifs\chile_vis_lrg\chile_vis_lrg.gif"/>
          <p:cNvPicPr>
            <a:picLocks noChangeAspect="1" noChangeArrowheads="1" noCrop="1"/>
          </p:cNvPicPr>
          <p:nvPr/>
        </p:nvPicPr>
        <p:blipFill>
          <a:blip r:embed="rId2" cstate="print"/>
          <a:srcRect/>
          <a:stretch>
            <a:fillRect/>
          </a:stretch>
        </p:blipFill>
        <p:spPr bwMode="auto">
          <a:xfrm>
            <a:off x="765175" y="571500"/>
            <a:ext cx="6096000" cy="4572000"/>
          </a:xfrm>
          <a:prstGeom prst="rect">
            <a:avLst/>
          </a:prstGeom>
          <a:noFill/>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rmtcsasec8vis12_20111018114500.gif"/>
          <p:cNvPicPr>
            <a:picLocks noChangeAspect="1"/>
          </p:cNvPicPr>
          <p:nvPr/>
        </p:nvPicPr>
        <p:blipFill>
          <a:blip r:embed="rId2" cstate="print"/>
          <a:stretch>
            <a:fillRect/>
          </a:stretch>
        </p:blipFill>
        <p:spPr>
          <a:xfrm>
            <a:off x="0" y="-2381"/>
            <a:ext cx="7626349" cy="5719761"/>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Outline</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Hazards on the Ground and in the Air</a:t>
            </a:r>
          </a:p>
          <a:p>
            <a:pPr lvl="1"/>
            <a:r>
              <a:rPr lang="en-US" dirty="0" smtClean="0"/>
              <a:t>Health hazards</a:t>
            </a:r>
          </a:p>
          <a:p>
            <a:pPr lvl="1"/>
            <a:r>
              <a:rPr lang="en-US" dirty="0" smtClean="0"/>
              <a:t>Aviation hazards</a:t>
            </a:r>
          </a:p>
          <a:p>
            <a:r>
              <a:rPr lang="en-US" dirty="0" smtClean="0"/>
              <a:t>Satellite techniques for detection of fine ash and SO</a:t>
            </a:r>
            <a:r>
              <a:rPr lang="en-US" baseline="-25000" dirty="0" smtClean="0"/>
              <a:t>2</a:t>
            </a:r>
          </a:p>
          <a:p>
            <a:pPr lvl="1"/>
            <a:r>
              <a:rPr lang="en-US" dirty="0" smtClean="0"/>
              <a:t>Single channel: visible, infrared</a:t>
            </a:r>
          </a:p>
          <a:p>
            <a:pPr lvl="1"/>
            <a:r>
              <a:rPr lang="en-US" dirty="0" smtClean="0"/>
              <a:t>Combinations using channels across the spectrum:  short and long wave infrared, water vapor  </a:t>
            </a:r>
          </a:p>
          <a:p>
            <a:r>
              <a:rPr lang="en-US" dirty="0" smtClean="0"/>
              <a:t>“Contextual” observations</a:t>
            </a:r>
            <a:endParaRPr lang="en-US"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Rammftp\rammftp\ftp\Connell\images for animated gifs\chile_vis\chile_vis.gif"/>
          <p:cNvPicPr>
            <a:picLocks noChangeAspect="1" noChangeArrowheads="1" noCrop="1"/>
          </p:cNvPicPr>
          <p:nvPr/>
        </p:nvPicPr>
        <p:blipFill>
          <a:blip r:embed="rId2" cstate="print"/>
          <a:srcRect/>
          <a:stretch>
            <a:fillRect/>
          </a:stretch>
        </p:blipFill>
        <p:spPr bwMode="auto">
          <a:xfrm>
            <a:off x="765175" y="571500"/>
            <a:ext cx="6096000" cy="4572000"/>
          </a:xfrm>
          <a:prstGeom prst="rect">
            <a:avLst/>
          </a:prstGeom>
          <a:noFill/>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Rammftp\rammftp\ftp\Connell\images for animated gifs\chile_vis\rmtcsasec1vis04_20111016123900.gif"/>
          <p:cNvPicPr>
            <a:picLocks noChangeAspect="1" noChangeArrowheads="1"/>
          </p:cNvPicPr>
          <p:nvPr/>
        </p:nvPicPr>
        <p:blipFill>
          <a:blip r:embed="rId2" cstate="print"/>
          <a:srcRect/>
          <a:stretch>
            <a:fillRect/>
          </a:stretch>
        </p:blipFill>
        <p:spPr bwMode="auto">
          <a:xfrm>
            <a:off x="0" y="-2381"/>
            <a:ext cx="7626349" cy="5719761"/>
          </a:xfrm>
          <a:prstGeom prst="rect">
            <a:avLst/>
          </a:prstGeom>
          <a:noFill/>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Rammftp\rammftp\ftp\Connell\images for animated gifs\chile_ir4\chile_ir4.gif"/>
          <p:cNvPicPr>
            <a:picLocks noChangeAspect="1" noChangeArrowheads="1" noCrop="1"/>
          </p:cNvPicPr>
          <p:nvPr/>
        </p:nvPicPr>
        <p:blipFill>
          <a:blip r:embed="rId2" cstate="print"/>
          <a:srcRect/>
          <a:stretch>
            <a:fillRect/>
          </a:stretch>
        </p:blipFill>
        <p:spPr bwMode="auto">
          <a:xfrm>
            <a:off x="765175" y="571500"/>
            <a:ext cx="6096000" cy="4572000"/>
          </a:xfrm>
          <a:prstGeom prst="rect">
            <a:avLst/>
          </a:prstGeom>
          <a:noFill/>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Rammftp\rammftp\ftp\Connell\images for animated gifs\chile_ir4\rmtcsasec1ir404_20111016123900.gif"/>
          <p:cNvPicPr>
            <a:picLocks noChangeAspect="1" noChangeArrowheads="1"/>
          </p:cNvPicPr>
          <p:nvPr/>
        </p:nvPicPr>
        <p:blipFill>
          <a:blip r:embed="rId2" cstate="print"/>
          <a:srcRect/>
          <a:stretch>
            <a:fillRect/>
          </a:stretch>
        </p:blipFill>
        <p:spPr bwMode="auto">
          <a:xfrm>
            <a:off x="0" y="-2381"/>
            <a:ext cx="7626349" cy="5719761"/>
          </a:xfrm>
          <a:prstGeom prst="rect">
            <a:avLst/>
          </a:prstGeom>
          <a:noFill/>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emp_GOES_sounder_jun2009_2break_ch_degC.BMP"/>
          <p:cNvPicPr>
            <a:picLocks noChangeAspect="1"/>
          </p:cNvPicPr>
          <p:nvPr/>
        </p:nvPicPr>
        <p:blipFill>
          <a:blip r:embed="rId2" cstate="print"/>
          <a:stretch>
            <a:fillRect/>
          </a:stretch>
        </p:blipFill>
        <p:spPr>
          <a:xfrm>
            <a:off x="109181" y="0"/>
            <a:ext cx="7407987" cy="5715000"/>
          </a:xfrm>
          <a:prstGeom prst="rect">
            <a:avLst/>
          </a:prstGeom>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Rammftp\rammftp\ftp\Connell\images for animated gifs\chile_sndr\chile_sndr.gif"/>
          <p:cNvPicPr>
            <a:picLocks noChangeAspect="1" noChangeArrowheads="1" noCrop="1"/>
          </p:cNvPicPr>
          <p:nvPr/>
        </p:nvPicPr>
        <p:blipFill>
          <a:blip r:embed="rId2" cstate="print"/>
          <a:srcRect/>
          <a:stretch>
            <a:fillRect/>
          </a:stretch>
        </p:blipFill>
        <p:spPr bwMode="auto">
          <a:xfrm>
            <a:off x="765175" y="571500"/>
            <a:ext cx="6096000" cy="4572000"/>
          </a:xfrm>
          <a:prstGeom prst="rect">
            <a:avLst/>
          </a:prstGeom>
          <a:noFill/>
        </p:spPr>
      </p:pic>
      <p:sp>
        <p:nvSpPr>
          <p:cNvPr id="3" name="TextBox 2"/>
          <p:cNvSpPr txBox="1"/>
          <p:nvPr/>
        </p:nvSpPr>
        <p:spPr>
          <a:xfrm>
            <a:off x="917575" y="114300"/>
            <a:ext cx="6258893" cy="430887"/>
          </a:xfrm>
          <a:prstGeom prst="rect">
            <a:avLst/>
          </a:prstGeom>
          <a:noFill/>
        </p:spPr>
        <p:txBody>
          <a:bodyPr wrap="none" rtlCol="0">
            <a:spAutoFit/>
          </a:bodyPr>
          <a:lstStyle/>
          <a:p>
            <a:r>
              <a:rPr lang="en-US" sz="2200" dirty="0" smtClean="0">
                <a:solidFill>
                  <a:schemeClr val="bg1"/>
                </a:solidFill>
                <a:latin typeface="Arial" pitchFamily="34" charset="0"/>
                <a:cs typeface="Arial" pitchFamily="34" charset="0"/>
              </a:rPr>
              <a:t>Blowing Volcanic Dust    16-18 October 2011 </a:t>
            </a:r>
            <a:endParaRPr lang="en-US" sz="2200" dirty="0">
              <a:solidFill>
                <a:schemeClr val="bg1"/>
              </a:solidFill>
              <a:latin typeface="Arial" pitchFamily="34" charset="0"/>
              <a:cs typeface="Arial" pitchFamily="34" charset="0"/>
            </a:endParaRPr>
          </a:p>
        </p:txBody>
      </p:sp>
      <p:sp>
        <p:nvSpPr>
          <p:cNvPr id="4" name="TextBox 3"/>
          <p:cNvSpPr txBox="1"/>
          <p:nvPr/>
        </p:nvSpPr>
        <p:spPr>
          <a:xfrm>
            <a:off x="75621" y="5307568"/>
            <a:ext cx="7623754" cy="369332"/>
          </a:xfrm>
          <a:prstGeom prst="rect">
            <a:avLst/>
          </a:prstGeom>
          <a:noFill/>
        </p:spPr>
        <p:txBody>
          <a:bodyPr wrap="none" rtlCol="0">
            <a:spAutoFit/>
          </a:bodyPr>
          <a:lstStyle/>
          <a:p>
            <a:r>
              <a:rPr lang="en-US" sz="1800" dirty="0" smtClean="0">
                <a:solidFill>
                  <a:schemeClr val="bg1"/>
                </a:solidFill>
                <a:latin typeface="Arial" pitchFamily="34" charset="0"/>
                <a:cs typeface="Arial" pitchFamily="34" charset="0"/>
              </a:rPr>
              <a:t>Previous ash and a little new ash from Volcano Cordon </a:t>
            </a:r>
            <a:r>
              <a:rPr lang="en-US" sz="1800" dirty="0" err="1" smtClean="0">
                <a:solidFill>
                  <a:schemeClr val="bg1"/>
                </a:solidFill>
                <a:latin typeface="Arial" pitchFamily="34" charset="0"/>
                <a:cs typeface="Arial" pitchFamily="34" charset="0"/>
              </a:rPr>
              <a:t>Caulle</a:t>
            </a:r>
            <a:r>
              <a:rPr lang="en-US" sz="1800" dirty="0" smtClean="0">
                <a:solidFill>
                  <a:schemeClr val="bg1"/>
                </a:solidFill>
                <a:latin typeface="Arial" pitchFamily="34" charset="0"/>
                <a:cs typeface="Arial" pitchFamily="34" charset="0"/>
              </a:rPr>
              <a:t> in Chile</a:t>
            </a:r>
            <a:endParaRPr lang="en-US" sz="1800" dirty="0">
              <a:solidFill>
                <a:schemeClr val="bg1"/>
              </a:solidFill>
              <a:latin typeface="Arial" pitchFamily="34" charset="0"/>
              <a:cs typeface="Arial" pitchFamily="34" charset="0"/>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289_1842.GIF"/>
          <p:cNvPicPr>
            <a:picLocks noChangeAspect="1"/>
          </p:cNvPicPr>
          <p:nvPr/>
        </p:nvPicPr>
        <p:blipFill>
          <a:blip r:embed="rId2" cstate="print"/>
          <a:stretch>
            <a:fillRect/>
          </a:stretch>
        </p:blipFill>
        <p:spPr>
          <a:xfrm>
            <a:off x="0" y="-2381"/>
            <a:ext cx="7626349" cy="5719761"/>
          </a:xfrm>
          <a:prstGeom prst="rect">
            <a:avLst/>
          </a:prstGeom>
        </p:spPr>
      </p:pic>
      <p:sp>
        <p:nvSpPr>
          <p:cNvPr id="3" name="TextBox 2"/>
          <p:cNvSpPr txBox="1"/>
          <p:nvPr/>
        </p:nvSpPr>
        <p:spPr>
          <a:xfrm>
            <a:off x="917575" y="114300"/>
            <a:ext cx="5654561" cy="430887"/>
          </a:xfrm>
          <a:prstGeom prst="rect">
            <a:avLst/>
          </a:prstGeom>
          <a:noFill/>
        </p:spPr>
        <p:txBody>
          <a:bodyPr wrap="none" rtlCol="0">
            <a:spAutoFit/>
          </a:bodyPr>
          <a:lstStyle/>
          <a:p>
            <a:r>
              <a:rPr lang="en-US" sz="2200" dirty="0" smtClean="0">
                <a:solidFill>
                  <a:schemeClr val="bg1"/>
                </a:solidFill>
                <a:latin typeface="Arial" pitchFamily="34" charset="0"/>
                <a:cs typeface="Arial" pitchFamily="34" charset="0"/>
              </a:rPr>
              <a:t>Blowing Volcanic Dust    16 October 2011 </a:t>
            </a:r>
            <a:endParaRPr lang="en-US" sz="2200" dirty="0">
              <a:solidFill>
                <a:schemeClr val="bg1"/>
              </a:solidFill>
              <a:latin typeface="Arial" pitchFamily="34" charset="0"/>
              <a:cs typeface="Arial" pitchFamily="34" charset="0"/>
            </a:endParaRPr>
          </a:p>
        </p:txBody>
      </p:sp>
      <p:sp>
        <p:nvSpPr>
          <p:cNvPr id="4" name="TextBox 3"/>
          <p:cNvSpPr txBox="1"/>
          <p:nvPr/>
        </p:nvSpPr>
        <p:spPr>
          <a:xfrm>
            <a:off x="917575" y="647700"/>
            <a:ext cx="5502981" cy="369332"/>
          </a:xfrm>
          <a:prstGeom prst="rect">
            <a:avLst/>
          </a:prstGeom>
          <a:noFill/>
        </p:spPr>
        <p:txBody>
          <a:bodyPr wrap="none" rtlCol="0">
            <a:spAutoFit/>
          </a:bodyPr>
          <a:lstStyle/>
          <a:p>
            <a:r>
              <a:rPr lang="en-US" sz="1800" dirty="0" smtClean="0">
                <a:solidFill>
                  <a:schemeClr val="bg1"/>
                </a:solidFill>
                <a:latin typeface="Arial" pitchFamily="34" charset="0"/>
                <a:cs typeface="Arial" pitchFamily="34" charset="0"/>
              </a:rPr>
              <a:t>Previous ash from Volcano Cordon </a:t>
            </a:r>
            <a:r>
              <a:rPr lang="en-US" sz="1800" dirty="0" err="1" smtClean="0">
                <a:solidFill>
                  <a:schemeClr val="bg1"/>
                </a:solidFill>
                <a:latin typeface="Arial" pitchFamily="34" charset="0"/>
                <a:cs typeface="Arial" pitchFamily="34" charset="0"/>
              </a:rPr>
              <a:t>Caulle</a:t>
            </a:r>
            <a:r>
              <a:rPr lang="en-US" sz="1800" dirty="0" smtClean="0">
                <a:solidFill>
                  <a:schemeClr val="bg1"/>
                </a:solidFill>
                <a:latin typeface="Arial" pitchFamily="34" charset="0"/>
                <a:cs typeface="Arial" pitchFamily="34" charset="0"/>
              </a:rPr>
              <a:t> in Chile</a:t>
            </a:r>
            <a:endParaRPr lang="en-US" sz="1800" dirty="0">
              <a:solidFill>
                <a:schemeClr val="bg1"/>
              </a:solidFill>
              <a:latin typeface="Arial" pitchFamily="34" charset="0"/>
              <a:cs typeface="Arial" pitchFamily="34" charset="0"/>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Points to take away</a:t>
            </a:r>
            <a:endParaRPr lang="en-US" dirty="0"/>
          </a:p>
        </p:txBody>
      </p:sp>
      <p:sp>
        <p:nvSpPr>
          <p:cNvPr id="3" name="Content Placeholder 2"/>
          <p:cNvSpPr>
            <a:spLocks noGrp="1"/>
          </p:cNvSpPr>
          <p:nvPr>
            <p:ph idx="1"/>
          </p:nvPr>
        </p:nvSpPr>
        <p:spPr>
          <a:xfrm>
            <a:off x="381318" y="1257300"/>
            <a:ext cx="6863715" cy="3771636"/>
          </a:xfrm>
        </p:spPr>
        <p:txBody>
          <a:bodyPr>
            <a:normAutofit lnSpcReduction="10000"/>
          </a:bodyPr>
          <a:lstStyle/>
          <a:p>
            <a:r>
              <a:rPr lang="en-US" dirty="0" smtClean="0"/>
              <a:t>Volcanic eruptions are variable and occur in variable environments.</a:t>
            </a:r>
          </a:p>
          <a:p>
            <a:r>
              <a:rPr lang="en-US" dirty="0" smtClean="0"/>
              <a:t>Can consist of ash dust, water, SO2, or a combination of these and other constituents.</a:t>
            </a:r>
          </a:p>
          <a:p>
            <a:r>
              <a:rPr lang="en-US" dirty="0" smtClean="0"/>
              <a:t>Main detection of ash dust</a:t>
            </a:r>
          </a:p>
          <a:p>
            <a:pPr>
              <a:buNone/>
            </a:pPr>
            <a:r>
              <a:rPr lang="en-US" dirty="0" smtClean="0"/>
              <a:t>			BTD 10.7 -12.0 µm &lt; 0</a:t>
            </a:r>
          </a:p>
          <a:p>
            <a:r>
              <a:rPr lang="en-US" dirty="0" smtClean="0"/>
              <a:t>Detection of SO2 with 8.5µm channel and 7.4 µm.</a:t>
            </a:r>
          </a:p>
          <a:p>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Objectives</a:t>
            </a:r>
            <a:endParaRPr lang="en-US" dirty="0"/>
          </a:p>
        </p:txBody>
      </p:sp>
      <p:sp>
        <p:nvSpPr>
          <p:cNvPr id="3" name="Content Placeholder 2"/>
          <p:cNvSpPr>
            <a:spLocks noGrp="1"/>
          </p:cNvSpPr>
          <p:nvPr>
            <p:ph idx="1"/>
          </p:nvPr>
        </p:nvSpPr>
        <p:spPr>
          <a:xfrm>
            <a:off x="381318" y="1270000"/>
            <a:ext cx="6863715" cy="3771636"/>
          </a:xfrm>
        </p:spPr>
        <p:txBody>
          <a:bodyPr/>
          <a:lstStyle/>
          <a:p>
            <a:r>
              <a:rPr lang="en-US" dirty="0" smtClean="0"/>
              <a:t>Become aware of issues associated with volcanic hazards.</a:t>
            </a:r>
          </a:p>
          <a:p>
            <a:r>
              <a:rPr lang="en-US" dirty="0" smtClean="0"/>
              <a:t>Gain exposure to satellite techniques used to detect volcanic ash and SO</a:t>
            </a:r>
            <a:r>
              <a:rPr lang="en-US" baseline="-25000" dirty="0" smtClean="0"/>
              <a:t>2</a:t>
            </a:r>
          </a:p>
          <a:p>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318" y="0"/>
            <a:ext cx="6863715" cy="952500"/>
          </a:xfrm>
        </p:spPr>
        <p:txBody>
          <a:bodyPr/>
          <a:lstStyle/>
          <a:p>
            <a:r>
              <a:rPr lang="en-US" dirty="0" smtClean="0">
                <a:effectLst>
                  <a:outerShdw blurRad="38100" dist="38100" dir="2700000" algn="tl">
                    <a:srgbClr val="000000">
                      <a:alpha val="43137"/>
                    </a:srgbClr>
                  </a:outerShdw>
                </a:effectLst>
              </a:rPr>
              <a:t>Volcanic Eruptions</a:t>
            </a:r>
            <a:endParaRPr lang="en-US"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381318" y="1397000"/>
            <a:ext cx="6863715" cy="3492500"/>
          </a:xfrm>
        </p:spPr>
        <p:txBody>
          <a:bodyPr>
            <a:normAutofit lnSpcReduction="10000"/>
          </a:bodyPr>
          <a:lstStyle/>
          <a:p>
            <a:pPr>
              <a:buNone/>
            </a:pPr>
            <a:r>
              <a:rPr lang="en-US" dirty="0" smtClean="0">
                <a:solidFill>
                  <a:schemeClr val="bg1"/>
                </a:solidFill>
              </a:rPr>
              <a:t>Two Broad Categories:</a:t>
            </a:r>
          </a:p>
          <a:p>
            <a:r>
              <a:rPr lang="en-US" dirty="0" smtClean="0">
                <a:solidFill>
                  <a:schemeClr val="bg1"/>
                </a:solidFill>
              </a:rPr>
              <a:t>Effusive eruptions</a:t>
            </a:r>
          </a:p>
          <a:p>
            <a:pPr lvl="1"/>
            <a:r>
              <a:rPr lang="en-US" dirty="0" smtClean="0">
                <a:solidFill>
                  <a:schemeClr val="bg1"/>
                </a:solidFill>
              </a:rPr>
              <a:t>Dominated by passive </a:t>
            </a:r>
          </a:p>
          <a:p>
            <a:pPr lvl="1">
              <a:buNone/>
            </a:pPr>
            <a:r>
              <a:rPr lang="en-US" dirty="0" smtClean="0"/>
              <a:t>	</a:t>
            </a:r>
            <a:r>
              <a:rPr lang="en-US" dirty="0" smtClean="0">
                <a:solidFill>
                  <a:schemeClr val="bg1"/>
                </a:solidFill>
              </a:rPr>
              <a:t>emission of lava. </a:t>
            </a:r>
          </a:p>
          <a:p>
            <a:r>
              <a:rPr lang="en-US" dirty="0" smtClean="0">
                <a:solidFill>
                  <a:schemeClr val="bg1"/>
                </a:solidFill>
              </a:rPr>
              <a:t>Explosive eruptions</a:t>
            </a:r>
          </a:p>
          <a:p>
            <a:pPr lvl="1"/>
            <a:r>
              <a:rPr lang="en-US" dirty="0" smtClean="0">
                <a:solidFill>
                  <a:schemeClr val="bg1"/>
                </a:solidFill>
              </a:rPr>
              <a:t>Dominated by the </a:t>
            </a:r>
          </a:p>
          <a:p>
            <a:pPr lvl="1">
              <a:buNone/>
            </a:pPr>
            <a:r>
              <a:rPr lang="en-US" dirty="0" smtClean="0"/>
              <a:t>	</a:t>
            </a:r>
            <a:r>
              <a:rPr lang="en-US" dirty="0" smtClean="0">
                <a:solidFill>
                  <a:schemeClr val="bg1"/>
                </a:solidFill>
              </a:rPr>
              <a:t>eruption of </a:t>
            </a:r>
            <a:r>
              <a:rPr lang="en-US" dirty="0" err="1" smtClean="0">
                <a:solidFill>
                  <a:schemeClr val="bg1"/>
                </a:solidFill>
              </a:rPr>
              <a:t>pyroclastic</a:t>
            </a:r>
            <a:r>
              <a:rPr lang="en-US" dirty="0" smtClean="0">
                <a:solidFill>
                  <a:schemeClr val="bg1"/>
                </a:solidFill>
              </a:rPr>
              <a:t> </a:t>
            </a:r>
          </a:p>
          <a:p>
            <a:pPr lvl="1">
              <a:buNone/>
            </a:pPr>
            <a:r>
              <a:rPr lang="en-US" dirty="0" smtClean="0"/>
              <a:t>	</a:t>
            </a:r>
            <a:r>
              <a:rPr lang="en-US" dirty="0" smtClean="0">
                <a:solidFill>
                  <a:schemeClr val="bg1"/>
                </a:solidFill>
              </a:rPr>
              <a:t>material.</a:t>
            </a:r>
            <a:endParaRPr lang="en-US" dirty="0">
              <a:solidFill>
                <a:schemeClr val="bg1"/>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6</a:t>
            </a:fld>
            <a:endParaRPr lang="en-US">
              <a:solidFill>
                <a:prstClr val="white">
                  <a:shade val="50000"/>
                </a:prstClr>
              </a:solidFill>
            </a:endParaRPr>
          </a:p>
        </p:txBody>
      </p:sp>
      <p:pic>
        <p:nvPicPr>
          <p:cNvPr id="8" name="Picture 7" descr="Mayon.jpg"/>
          <p:cNvPicPr>
            <a:picLocks noChangeAspect="1"/>
          </p:cNvPicPr>
          <p:nvPr/>
        </p:nvPicPr>
        <p:blipFill>
          <a:blip r:embed="rId3" cstate="print"/>
          <a:stretch>
            <a:fillRect/>
          </a:stretch>
        </p:blipFill>
        <p:spPr>
          <a:xfrm>
            <a:off x="4385151" y="3365500"/>
            <a:ext cx="3177646" cy="1984375"/>
          </a:xfrm>
          <a:prstGeom prst="rect">
            <a:avLst/>
          </a:prstGeom>
        </p:spPr>
      </p:pic>
      <p:sp>
        <p:nvSpPr>
          <p:cNvPr id="9" name="TextBox 8"/>
          <p:cNvSpPr txBox="1"/>
          <p:nvPr/>
        </p:nvSpPr>
        <p:spPr>
          <a:xfrm>
            <a:off x="4820094" y="3095575"/>
            <a:ext cx="2532074" cy="307777"/>
          </a:xfrm>
          <a:prstGeom prst="rect">
            <a:avLst/>
          </a:prstGeom>
          <a:noFill/>
        </p:spPr>
        <p:txBody>
          <a:bodyPr wrap="none" lIns="76234" tIns="38117" rIns="76234" bIns="38117" rtlCol="0">
            <a:spAutoFit/>
          </a:bodyPr>
          <a:lstStyle/>
          <a:p>
            <a:r>
              <a:rPr lang="en-US" dirty="0" err="1" smtClean="0">
                <a:solidFill>
                  <a:schemeClr val="bg1"/>
                </a:solidFill>
                <a:latin typeface="Arial" pitchFamily="34" charset="0"/>
                <a:cs typeface="Arial" pitchFamily="34" charset="0"/>
              </a:rPr>
              <a:t>Mayon</a:t>
            </a:r>
            <a:r>
              <a:rPr lang="en-US" dirty="0" smtClean="0">
                <a:solidFill>
                  <a:schemeClr val="bg1"/>
                </a:solidFill>
                <a:latin typeface="Arial" pitchFamily="34" charset="0"/>
                <a:cs typeface="Arial" pitchFamily="34" charset="0"/>
              </a:rPr>
              <a:t> Volcano, </a:t>
            </a:r>
            <a:r>
              <a:rPr lang="en-US" dirty="0" err="1" smtClean="0">
                <a:solidFill>
                  <a:schemeClr val="bg1"/>
                </a:solidFill>
                <a:latin typeface="Arial" pitchFamily="34" charset="0"/>
                <a:cs typeface="Arial" pitchFamily="34" charset="0"/>
              </a:rPr>
              <a:t>Phillipines</a:t>
            </a:r>
            <a:endParaRPr lang="en-US" dirty="0">
              <a:solidFill>
                <a:schemeClr val="bg1"/>
              </a:solidFill>
              <a:latin typeface="Arial" pitchFamily="34" charset="0"/>
              <a:cs typeface="Arial" pitchFamily="34" charset="0"/>
            </a:endParaRPr>
          </a:p>
        </p:txBody>
      </p:sp>
      <p:sp>
        <p:nvSpPr>
          <p:cNvPr id="10" name="TextBox 9"/>
          <p:cNvSpPr txBox="1"/>
          <p:nvPr/>
        </p:nvSpPr>
        <p:spPr>
          <a:xfrm>
            <a:off x="4385151" y="5334000"/>
            <a:ext cx="1538951" cy="384755"/>
          </a:xfrm>
          <a:prstGeom prst="rect">
            <a:avLst/>
          </a:prstGeom>
          <a:noFill/>
        </p:spPr>
        <p:txBody>
          <a:bodyPr wrap="none" lIns="76234" tIns="38117" rIns="76234" bIns="38117" rtlCol="0">
            <a:spAutoFit/>
          </a:bodyPr>
          <a:lstStyle/>
          <a:p>
            <a:r>
              <a:rPr lang="en-US" sz="1000" dirty="0" smtClean="0">
                <a:solidFill>
                  <a:schemeClr val="bg1"/>
                </a:solidFill>
                <a:latin typeface="Arial" pitchFamily="34" charset="0"/>
                <a:cs typeface="Arial" pitchFamily="34" charset="0"/>
              </a:rPr>
              <a:t>Photo by C.G. Newhall </a:t>
            </a:r>
          </a:p>
          <a:p>
            <a:r>
              <a:rPr lang="en-US" sz="1000" dirty="0" smtClean="0">
                <a:solidFill>
                  <a:schemeClr val="bg1"/>
                </a:solidFill>
                <a:latin typeface="Arial" pitchFamily="34" charset="0"/>
                <a:cs typeface="Arial" pitchFamily="34" charset="0"/>
              </a:rPr>
              <a:t>23 September 1984</a:t>
            </a:r>
            <a:endParaRPr lang="en-US" sz="1000" dirty="0">
              <a:solidFill>
                <a:schemeClr val="bg1"/>
              </a:solidFill>
              <a:latin typeface="Arial" pitchFamily="34" charset="0"/>
              <a:cs typeface="Arial" pitchFamily="34" charset="0"/>
            </a:endParaRPr>
          </a:p>
        </p:txBody>
      </p:sp>
      <p:pic>
        <p:nvPicPr>
          <p:cNvPr id="11" name="Picture 10" descr="30424305-045_med_effusive_eruption.JPG"/>
          <p:cNvPicPr>
            <a:picLocks noChangeAspect="1"/>
          </p:cNvPicPr>
          <p:nvPr/>
        </p:nvPicPr>
        <p:blipFill>
          <a:blip r:embed="rId4" cstate="print"/>
          <a:stretch>
            <a:fillRect/>
          </a:stretch>
        </p:blipFill>
        <p:spPr>
          <a:xfrm>
            <a:off x="4430321" y="762000"/>
            <a:ext cx="1391809" cy="2222500"/>
          </a:xfrm>
          <a:prstGeom prst="rect">
            <a:avLst/>
          </a:prstGeom>
        </p:spPr>
      </p:pic>
      <p:sp>
        <p:nvSpPr>
          <p:cNvPr id="12" name="TextBox 11"/>
          <p:cNvSpPr txBox="1"/>
          <p:nvPr/>
        </p:nvSpPr>
        <p:spPr>
          <a:xfrm>
            <a:off x="5866563" y="1349226"/>
            <a:ext cx="1683222" cy="938753"/>
          </a:xfrm>
          <a:prstGeom prst="rect">
            <a:avLst/>
          </a:prstGeom>
          <a:noFill/>
        </p:spPr>
        <p:txBody>
          <a:bodyPr wrap="none" lIns="76234" tIns="38117" rIns="76234" bIns="38117" rtlCol="0">
            <a:spAutoFit/>
          </a:bodyPr>
          <a:lstStyle/>
          <a:p>
            <a:r>
              <a:rPr lang="en-US" dirty="0" smtClean="0">
                <a:solidFill>
                  <a:schemeClr val="bg1"/>
                </a:solidFill>
                <a:latin typeface="Arial" pitchFamily="34" charset="0"/>
                <a:cs typeface="Arial" pitchFamily="34" charset="0"/>
              </a:rPr>
              <a:t>Kilauea Volcano</a:t>
            </a:r>
          </a:p>
          <a:p>
            <a:r>
              <a:rPr lang="en-US" dirty="0" smtClean="0">
                <a:solidFill>
                  <a:schemeClr val="bg1"/>
                </a:solidFill>
                <a:latin typeface="Arial" pitchFamily="34" charset="0"/>
                <a:cs typeface="Arial" pitchFamily="34" charset="0"/>
              </a:rPr>
              <a:t>Hawaii</a:t>
            </a:r>
          </a:p>
          <a:p>
            <a:r>
              <a:rPr lang="en-US" sz="1200" dirty="0" smtClean="0">
                <a:solidFill>
                  <a:schemeClr val="bg1"/>
                </a:solidFill>
                <a:latin typeface="Arial" pitchFamily="34" charset="0"/>
                <a:cs typeface="Arial" pitchFamily="34" charset="0"/>
              </a:rPr>
              <a:t>Photo by J. D. Griggs</a:t>
            </a:r>
          </a:p>
          <a:p>
            <a:r>
              <a:rPr lang="en-US" sz="1200" dirty="0" smtClean="0">
                <a:solidFill>
                  <a:schemeClr val="bg1"/>
                </a:solidFill>
                <a:latin typeface="Arial" pitchFamily="34" charset="0"/>
                <a:cs typeface="Arial" pitchFamily="34" charset="0"/>
              </a:rPr>
              <a:t>31 January 1984</a:t>
            </a:r>
            <a:endParaRPr lang="en-US" sz="1200" dirty="0">
              <a:solidFill>
                <a:schemeClr val="bg1"/>
              </a:solidFill>
              <a:latin typeface="Arial" pitchFamily="34" charset="0"/>
              <a:cs typeface="Arial"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Volcanic ash, dust, and fragments</a:t>
            </a:r>
            <a:endParaRPr lang="en-US" dirty="0"/>
          </a:p>
        </p:txBody>
      </p:sp>
      <p:pic>
        <p:nvPicPr>
          <p:cNvPr id="1026" name="Picture 2"/>
          <p:cNvPicPr>
            <a:picLocks noChangeAspect="1" noChangeArrowheads="1"/>
          </p:cNvPicPr>
          <p:nvPr/>
        </p:nvPicPr>
        <p:blipFill>
          <a:blip r:embed="rId3" cstate="print"/>
          <a:srcRect/>
          <a:stretch>
            <a:fillRect/>
          </a:stretch>
        </p:blipFill>
        <p:spPr bwMode="auto">
          <a:xfrm>
            <a:off x="397206" y="3746500"/>
            <a:ext cx="2780440" cy="1738313"/>
          </a:xfrm>
          <a:prstGeom prst="rect">
            <a:avLst/>
          </a:prstGeom>
          <a:noFill/>
          <a:ln w="9525">
            <a:noFill/>
            <a:miter lim="800000"/>
            <a:headEnd/>
            <a:tailEnd/>
          </a:ln>
        </p:spPr>
      </p:pic>
      <p:sp>
        <p:nvSpPr>
          <p:cNvPr id="5" name="TextBox 4"/>
          <p:cNvSpPr txBox="1"/>
          <p:nvPr/>
        </p:nvSpPr>
        <p:spPr>
          <a:xfrm>
            <a:off x="333653" y="4985891"/>
            <a:ext cx="1125377" cy="538643"/>
          </a:xfrm>
          <a:prstGeom prst="rect">
            <a:avLst/>
          </a:prstGeom>
          <a:noFill/>
        </p:spPr>
        <p:txBody>
          <a:bodyPr wrap="none" lIns="76234" tIns="38117" rIns="76234" bIns="38117" rtlCol="0">
            <a:spAutoFit/>
          </a:bodyPr>
          <a:lstStyle/>
          <a:p>
            <a:r>
              <a:rPr lang="en-US" sz="1000" dirty="0" smtClean="0">
                <a:solidFill>
                  <a:schemeClr val="bg1"/>
                </a:solidFill>
                <a:latin typeface="Arial" pitchFamily="34" charset="0"/>
                <a:cs typeface="Arial" pitchFamily="34" charset="0"/>
              </a:rPr>
              <a:t>Photo by </a:t>
            </a:r>
          </a:p>
          <a:p>
            <a:r>
              <a:rPr lang="en-US" sz="1000" dirty="0" smtClean="0">
                <a:solidFill>
                  <a:schemeClr val="bg1"/>
                </a:solidFill>
                <a:latin typeface="Arial" pitchFamily="34" charset="0"/>
                <a:cs typeface="Arial" pitchFamily="34" charset="0"/>
              </a:rPr>
              <a:t>D. E. </a:t>
            </a:r>
            <a:r>
              <a:rPr lang="en-US" sz="1000" dirty="0" err="1" smtClean="0">
                <a:solidFill>
                  <a:schemeClr val="bg1"/>
                </a:solidFill>
                <a:latin typeface="Arial" pitchFamily="34" charset="0"/>
                <a:cs typeface="Arial" pitchFamily="34" charset="0"/>
              </a:rPr>
              <a:t>Wieprecht</a:t>
            </a:r>
            <a:r>
              <a:rPr lang="en-US" sz="1000" dirty="0" smtClean="0">
                <a:solidFill>
                  <a:schemeClr val="bg1"/>
                </a:solidFill>
                <a:latin typeface="Arial" pitchFamily="34" charset="0"/>
                <a:cs typeface="Arial" pitchFamily="34" charset="0"/>
              </a:rPr>
              <a:t> </a:t>
            </a:r>
          </a:p>
          <a:p>
            <a:r>
              <a:rPr lang="en-US" sz="1000" dirty="0" smtClean="0">
                <a:solidFill>
                  <a:schemeClr val="bg1"/>
                </a:solidFill>
                <a:latin typeface="Arial" pitchFamily="34" charset="0"/>
                <a:cs typeface="Arial" pitchFamily="34" charset="0"/>
              </a:rPr>
              <a:t>18 May 1980</a:t>
            </a:r>
            <a:endParaRPr lang="en-US" sz="1000" dirty="0">
              <a:solidFill>
                <a:schemeClr val="bg1"/>
              </a:solidFill>
              <a:latin typeface="Arial" pitchFamily="34" charset="0"/>
              <a:cs typeface="Arial" pitchFamily="34" charset="0"/>
            </a:endParaRPr>
          </a:p>
        </p:txBody>
      </p:sp>
      <p:pic>
        <p:nvPicPr>
          <p:cNvPr id="1027" name="Picture 3"/>
          <p:cNvPicPr>
            <a:picLocks noChangeAspect="1" noChangeArrowheads="1"/>
          </p:cNvPicPr>
          <p:nvPr/>
        </p:nvPicPr>
        <p:blipFill>
          <a:blip r:embed="rId4" cstate="print"/>
          <a:srcRect/>
          <a:stretch>
            <a:fillRect/>
          </a:stretch>
        </p:blipFill>
        <p:spPr bwMode="auto">
          <a:xfrm>
            <a:off x="5734012" y="2095500"/>
            <a:ext cx="1739761" cy="2778125"/>
          </a:xfrm>
          <a:prstGeom prst="rect">
            <a:avLst/>
          </a:prstGeom>
          <a:noFill/>
          <a:ln w="9525">
            <a:noFill/>
            <a:miter lim="800000"/>
            <a:headEnd/>
            <a:tailEnd/>
          </a:ln>
        </p:spPr>
      </p:pic>
      <p:sp>
        <p:nvSpPr>
          <p:cNvPr id="7" name="TextBox 6"/>
          <p:cNvSpPr txBox="1"/>
          <p:nvPr/>
        </p:nvSpPr>
        <p:spPr>
          <a:xfrm>
            <a:off x="1696209" y="4137223"/>
            <a:ext cx="544031" cy="307777"/>
          </a:xfrm>
          <a:prstGeom prst="rect">
            <a:avLst/>
          </a:prstGeom>
          <a:noFill/>
        </p:spPr>
        <p:txBody>
          <a:bodyPr wrap="none" lIns="76234" tIns="38117" rIns="76234" bIns="38117" rtlCol="0">
            <a:spAutoFit/>
          </a:bodyPr>
          <a:lstStyle/>
          <a:p>
            <a:r>
              <a:rPr lang="en-US" dirty="0" smtClean="0">
                <a:latin typeface="Arial" pitchFamily="34" charset="0"/>
                <a:cs typeface="Arial" pitchFamily="34" charset="0"/>
              </a:rPr>
              <a:t> Ash</a:t>
            </a:r>
            <a:endParaRPr lang="en-US" dirty="0">
              <a:latin typeface="Arial" pitchFamily="34" charset="0"/>
              <a:cs typeface="Arial" pitchFamily="34" charset="0"/>
            </a:endParaRPr>
          </a:p>
        </p:txBody>
      </p:sp>
      <p:sp>
        <p:nvSpPr>
          <p:cNvPr id="8" name="TextBox 7"/>
          <p:cNvSpPr txBox="1"/>
          <p:nvPr/>
        </p:nvSpPr>
        <p:spPr>
          <a:xfrm>
            <a:off x="5719763" y="2095500"/>
            <a:ext cx="1303311" cy="384755"/>
          </a:xfrm>
          <a:prstGeom prst="rect">
            <a:avLst/>
          </a:prstGeom>
          <a:noFill/>
        </p:spPr>
        <p:txBody>
          <a:bodyPr wrap="none" lIns="76234" tIns="38117" rIns="76234" bIns="38117" rtlCol="0">
            <a:spAutoFit/>
          </a:bodyPr>
          <a:lstStyle/>
          <a:p>
            <a:r>
              <a:rPr lang="en-US" sz="1000" dirty="0" smtClean="0">
                <a:latin typeface="Arial" pitchFamily="34" charset="0"/>
                <a:cs typeface="Arial" pitchFamily="34" charset="0"/>
              </a:rPr>
              <a:t>Photo by C. </a:t>
            </a:r>
            <a:r>
              <a:rPr lang="en-US" sz="1000" dirty="0" err="1" smtClean="0">
                <a:latin typeface="Arial" pitchFamily="34" charset="0"/>
                <a:cs typeface="Arial" pitchFamily="34" charset="0"/>
              </a:rPr>
              <a:t>Heliker</a:t>
            </a:r>
            <a:endParaRPr lang="en-US" sz="1000" dirty="0" smtClean="0">
              <a:latin typeface="Arial" pitchFamily="34" charset="0"/>
              <a:cs typeface="Arial" pitchFamily="34" charset="0"/>
            </a:endParaRPr>
          </a:p>
          <a:p>
            <a:r>
              <a:rPr lang="en-US" sz="1000" dirty="0" smtClean="0">
                <a:latin typeface="Arial" pitchFamily="34" charset="0"/>
                <a:cs typeface="Arial" pitchFamily="34" charset="0"/>
              </a:rPr>
              <a:t>26 January 1988</a:t>
            </a:r>
            <a:endParaRPr lang="en-US" sz="1000" dirty="0">
              <a:latin typeface="Arial" pitchFamily="34" charset="0"/>
              <a:cs typeface="Arial" pitchFamily="34" charset="0"/>
            </a:endParaRPr>
          </a:p>
        </p:txBody>
      </p:sp>
      <p:sp>
        <p:nvSpPr>
          <p:cNvPr id="9" name="TextBox 8"/>
          <p:cNvSpPr txBox="1"/>
          <p:nvPr/>
        </p:nvSpPr>
        <p:spPr>
          <a:xfrm>
            <a:off x="6166016" y="4341168"/>
            <a:ext cx="481569" cy="230833"/>
          </a:xfrm>
          <a:prstGeom prst="rect">
            <a:avLst/>
          </a:prstGeom>
          <a:noFill/>
        </p:spPr>
        <p:txBody>
          <a:bodyPr wrap="none" lIns="76234" tIns="38117" rIns="76234" bIns="38117" rtlCol="0">
            <a:spAutoFit/>
          </a:bodyPr>
          <a:lstStyle/>
          <a:p>
            <a:r>
              <a:rPr lang="en-US" sz="1000" dirty="0" smtClean="0">
                <a:solidFill>
                  <a:schemeClr val="bg1"/>
                </a:solidFill>
                <a:latin typeface="Arial" pitchFamily="34" charset="0"/>
                <a:cs typeface="Arial" pitchFamily="34" charset="0"/>
              </a:rPr>
              <a:t>Block</a:t>
            </a:r>
            <a:endParaRPr lang="en-US" sz="1000" dirty="0">
              <a:solidFill>
                <a:schemeClr val="bg1"/>
              </a:solidFill>
              <a:latin typeface="Arial" pitchFamily="34" charset="0"/>
              <a:cs typeface="Arial" pitchFamily="34" charset="0"/>
            </a:endParaRPr>
          </a:p>
        </p:txBody>
      </p:sp>
      <p:pic>
        <p:nvPicPr>
          <p:cNvPr id="1028" name="Picture 4"/>
          <p:cNvPicPr>
            <a:picLocks noChangeAspect="1" noChangeArrowheads="1"/>
          </p:cNvPicPr>
          <p:nvPr/>
        </p:nvPicPr>
        <p:blipFill>
          <a:blip r:embed="rId5" cstate="print"/>
          <a:srcRect/>
          <a:stretch>
            <a:fillRect/>
          </a:stretch>
        </p:blipFill>
        <p:spPr bwMode="auto">
          <a:xfrm>
            <a:off x="63553" y="1978967"/>
            <a:ext cx="2780440" cy="1738313"/>
          </a:xfrm>
          <a:prstGeom prst="rect">
            <a:avLst/>
          </a:prstGeom>
          <a:noFill/>
          <a:ln w="9525">
            <a:noFill/>
            <a:miter lim="800000"/>
            <a:headEnd/>
            <a:tailEnd/>
          </a:ln>
        </p:spPr>
      </p:pic>
      <p:sp>
        <p:nvSpPr>
          <p:cNvPr id="11" name="TextBox 10"/>
          <p:cNvSpPr txBox="1"/>
          <p:nvPr/>
        </p:nvSpPr>
        <p:spPr>
          <a:xfrm>
            <a:off x="111218" y="2093267"/>
            <a:ext cx="571145" cy="230833"/>
          </a:xfrm>
          <a:prstGeom prst="rect">
            <a:avLst/>
          </a:prstGeom>
          <a:noFill/>
        </p:spPr>
        <p:txBody>
          <a:bodyPr wrap="none" lIns="76234" tIns="38117" rIns="76234" bIns="38117" rtlCol="0">
            <a:spAutoFit/>
          </a:bodyPr>
          <a:lstStyle/>
          <a:p>
            <a:r>
              <a:rPr lang="en-US" sz="1000" dirty="0" smtClean="0">
                <a:latin typeface="Arial" pitchFamily="34" charset="0"/>
                <a:cs typeface="Arial" pitchFamily="34" charset="0"/>
              </a:rPr>
              <a:t>Bombs</a:t>
            </a:r>
            <a:endParaRPr lang="en-US" sz="1000" dirty="0">
              <a:latin typeface="Arial" pitchFamily="34" charset="0"/>
              <a:cs typeface="Arial" pitchFamily="34" charset="0"/>
            </a:endParaRPr>
          </a:p>
        </p:txBody>
      </p:sp>
      <p:sp>
        <p:nvSpPr>
          <p:cNvPr id="12" name="TextBox 11"/>
          <p:cNvSpPr txBox="1"/>
          <p:nvPr/>
        </p:nvSpPr>
        <p:spPr>
          <a:xfrm>
            <a:off x="111218" y="3693467"/>
            <a:ext cx="2732775" cy="230833"/>
          </a:xfrm>
          <a:prstGeom prst="rect">
            <a:avLst/>
          </a:prstGeom>
          <a:noFill/>
        </p:spPr>
        <p:txBody>
          <a:bodyPr wrap="square" lIns="76234" tIns="38117" rIns="76234" bIns="38117" rtlCol="0">
            <a:spAutoFit/>
          </a:bodyPr>
          <a:lstStyle/>
          <a:p>
            <a:r>
              <a:rPr lang="en-US" sz="1000" dirty="0" smtClean="0">
                <a:solidFill>
                  <a:schemeClr val="bg1"/>
                </a:solidFill>
                <a:latin typeface="Arial" pitchFamily="34" charset="0"/>
                <a:cs typeface="Arial" pitchFamily="34" charset="0"/>
              </a:rPr>
              <a:t>Photo by J. P. Lockwood  10 July 1982</a:t>
            </a:r>
            <a:endParaRPr lang="en-US" sz="1000" dirty="0">
              <a:solidFill>
                <a:schemeClr val="bg1"/>
              </a:solidFill>
              <a:latin typeface="Arial" pitchFamily="34" charset="0"/>
              <a:cs typeface="Arial" pitchFamily="34" charset="0"/>
            </a:endParaRPr>
          </a:p>
        </p:txBody>
      </p:sp>
      <p:pic>
        <p:nvPicPr>
          <p:cNvPr id="1029" name="Picture 5"/>
          <p:cNvPicPr>
            <a:picLocks noChangeAspect="1" noChangeArrowheads="1"/>
          </p:cNvPicPr>
          <p:nvPr/>
        </p:nvPicPr>
        <p:blipFill>
          <a:blip r:embed="rId6" cstate="print"/>
          <a:srcRect/>
          <a:stretch>
            <a:fillRect/>
          </a:stretch>
        </p:blipFill>
        <p:spPr bwMode="auto">
          <a:xfrm>
            <a:off x="2859881" y="1949450"/>
            <a:ext cx="2796328" cy="1746250"/>
          </a:xfrm>
          <a:prstGeom prst="rect">
            <a:avLst/>
          </a:prstGeom>
          <a:noFill/>
          <a:ln w="9525">
            <a:noFill/>
            <a:miter lim="800000"/>
            <a:headEnd/>
            <a:tailEnd/>
          </a:ln>
        </p:spPr>
      </p:pic>
      <p:sp>
        <p:nvSpPr>
          <p:cNvPr id="14" name="TextBox 13"/>
          <p:cNvSpPr txBox="1"/>
          <p:nvPr/>
        </p:nvSpPr>
        <p:spPr>
          <a:xfrm>
            <a:off x="2986987" y="2076450"/>
            <a:ext cx="575547" cy="230867"/>
          </a:xfrm>
          <a:prstGeom prst="rect">
            <a:avLst/>
          </a:prstGeom>
          <a:noFill/>
        </p:spPr>
        <p:txBody>
          <a:bodyPr wrap="none" lIns="76234" tIns="38117" rIns="76234" bIns="38117" rtlCol="0">
            <a:spAutoFit/>
          </a:bodyPr>
          <a:lstStyle/>
          <a:p>
            <a:r>
              <a:rPr lang="en-US" sz="1000" dirty="0" err="1" smtClean="0">
                <a:solidFill>
                  <a:schemeClr val="bg1"/>
                </a:solidFill>
                <a:latin typeface="Arial" pitchFamily="34" charset="0"/>
                <a:cs typeface="Arial" pitchFamily="34" charset="0"/>
              </a:rPr>
              <a:t>Tephra</a:t>
            </a:r>
            <a:endParaRPr lang="en-US" sz="1000" dirty="0">
              <a:solidFill>
                <a:schemeClr val="bg1"/>
              </a:solidFill>
              <a:latin typeface="Arial" pitchFamily="34" charset="0"/>
              <a:cs typeface="Arial" pitchFamily="34" charset="0"/>
            </a:endParaRPr>
          </a:p>
        </p:txBody>
      </p:sp>
      <p:sp>
        <p:nvSpPr>
          <p:cNvPr id="15" name="TextBox 14"/>
          <p:cNvSpPr txBox="1"/>
          <p:nvPr/>
        </p:nvSpPr>
        <p:spPr>
          <a:xfrm>
            <a:off x="2859881" y="3219450"/>
            <a:ext cx="2732775" cy="384755"/>
          </a:xfrm>
          <a:prstGeom prst="rect">
            <a:avLst/>
          </a:prstGeom>
          <a:noFill/>
        </p:spPr>
        <p:txBody>
          <a:bodyPr wrap="square" lIns="76234" tIns="38117" rIns="76234" bIns="38117" rtlCol="0">
            <a:spAutoFit/>
          </a:bodyPr>
          <a:lstStyle/>
          <a:p>
            <a:r>
              <a:rPr lang="en-US" sz="1000" dirty="0" smtClean="0">
                <a:solidFill>
                  <a:schemeClr val="bg1"/>
                </a:solidFill>
                <a:latin typeface="Arial" pitchFamily="34" charset="0"/>
                <a:cs typeface="Arial" pitchFamily="34" charset="0"/>
              </a:rPr>
              <a:t>Photo by D. E. </a:t>
            </a:r>
            <a:r>
              <a:rPr lang="en-US" sz="1000" dirty="0" err="1" smtClean="0">
                <a:solidFill>
                  <a:schemeClr val="bg1"/>
                </a:solidFill>
                <a:latin typeface="Arial" pitchFamily="34" charset="0"/>
                <a:cs typeface="Arial" pitchFamily="34" charset="0"/>
              </a:rPr>
              <a:t>Wieprecht</a:t>
            </a:r>
            <a:r>
              <a:rPr lang="en-US" sz="1000" dirty="0" smtClean="0">
                <a:solidFill>
                  <a:schemeClr val="bg1"/>
                </a:solidFill>
                <a:latin typeface="Arial" pitchFamily="34" charset="0"/>
                <a:cs typeface="Arial" pitchFamily="34" charset="0"/>
              </a:rPr>
              <a:t> </a:t>
            </a:r>
          </a:p>
          <a:p>
            <a:r>
              <a:rPr lang="en-US" sz="1000" dirty="0" smtClean="0">
                <a:solidFill>
                  <a:schemeClr val="bg1"/>
                </a:solidFill>
                <a:latin typeface="Arial" pitchFamily="34" charset="0"/>
                <a:cs typeface="Arial" pitchFamily="34" charset="0"/>
              </a:rPr>
              <a:t>18 May 1980   Mount St. Helens</a:t>
            </a:r>
            <a:endParaRPr lang="en-US" sz="1000" dirty="0">
              <a:solidFill>
                <a:schemeClr val="bg1"/>
              </a:solidFill>
              <a:latin typeface="Arial" pitchFamily="34" charset="0"/>
              <a:cs typeface="Arial" pitchFamily="34" charset="0"/>
            </a:endParaRPr>
          </a:p>
        </p:txBody>
      </p:sp>
      <p:sp>
        <p:nvSpPr>
          <p:cNvPr id="16" name="TextBox 15"/>
          <p:cNvSpPr txBox="1"/>
          <p:nvPr/>
        </p:nvSpPr>
        <p:spPr>
          <a:xfrm>
            <a:off x="3368305" y="5334000"/>
            <a:ext cx="4081973" cy="307777"/>
          </a:xfrm>
          <a:prstGeom prst="rect">
            <a:avLst/>
          </a:prstGeom>
          <a:noFill/>
        </p:spPr>
        <p:txBody>
          <a:bodyPr wrap="none" lIns="76234" tIns="38117" rIns="76234" bIns="38117" rtlCol="0">
            <a:spAutoFit/>
          </a:bodyPr>
          <a:lstStyle/>
          <a:p>
            <a:r>
              <a:rPr lang="en-US" dirty="0" smtClean="0">
                <a:solidFill>
                  <a:schemeClr val="bg1"/>
                </a:solidFill>
                <a:latin typeface="Arial" pitchFamily="34" charset="0"/>
                <a:cs typeface="Arial" pitchFamily="34" charset="0"/>
              </a:rPr>
              <a:t>http://volcanoes.usgs.gov/images/pglossary/</a:t>
            </a:r>
            <a:endParaRPr lang="en-US" dirty="0">
              <a:solidFill>
                <a:schemeClr val="bg1"/>
              </a:solidFill>
              <a:latin typeface="Arial" pitchFamily="34" charset="0"/>
              <a:cs typeface="Arial" pitchFamily="34" charset="0"/>
            </a:endParaRPr>
          </a:p>
        </p:txBody>
      </p:sp>
      <p:pic>
        <p:nvPicPr>
          <p:cNvPr id="1030" name="Picture 6"/>
          <p:cNvPicPr>
            <a:picLocks noChangeAspect="1" noChangeArrowheads="1"/>
          </p:cNvPicPr>
          <p:nvPr/>
        </p:nvPicPr>
        <p:blipFill>
          <a:blip r:embed="rId7" cstate="print"/>
          <a:srcRect/>
          <a:stretch>
            <a:fillRect/>
          </a:stretch>
        </p:blipFill>
        <p:spPr bwMode="auto">
          <a:xfrm>
            <a:off x="3177646" y="3746500"/>
            <a:ext cx="2001917" cy="1377315"/>
          </a:xfrm>
          <a:prstGeom prst="rect">
            <a:avLst/>
          </a:prstGeom>
          <a:noFill/>
          <a:ln w="9525">
            <a:noFill/>
            <a:miter lim="800000"/>
            <a:headEnd/>
            <a:tailEnd/>
          </a:ln>
        </p:spPr>
      </p:pic>
      <p:sp>
        <p:nvSpPr>
          <p:cNvPr id="18" name="TextBox 17"/>
          <p:cNvSpPr txBox="1"/>
          <p:nvPr/>
        </p:nvSpPr>
        <p:spPr>
          <a:xfrm>
            <a:off x="3241199" y="5016500"/>
            <a:ext cx="2848605" cy="230867"/>
          </a:xfrm>
          <a:prstGeom prst="rect">
            <a:avLst/>
          </a:prstGeom>
          <a:noFill/>
        </p:spPr>
        <p:txBody>
          <a:bodyPr wrap="none" lIns="76234" tIns="38117" rIns="76234" bIns="38117" rtlCol="0">
            <a:spAutoFit/>
          </a:bodyPr>
          <a:lstStyle/>
          <a:p>
            <a:r>
              <a:rPr lang="en-US" sz="1000" dirty="0" smtClean="0">
                <a:solidFill>
                  <a:schemeClr val="bg1"/>
                </a:solidFill>
                <a:latin typeface="Arial" pitchFamily="34" charset="0"/>
                <a:cs typeface="Arial" pitchFamily="34" charset="0"/>
              </a:rPr>
              <a:t>SEM image provided by A. M. </a:t>
            </a:r>
            <a:r>
              <a:rPr lang="en-US" sz="1000" dirty="0" err="1" smtClean="0">
                <a:solidFill>
                  <a:schemeClr val="bg1"/>
                </a:solidFill>
                <a:latin typeface="Arial" pitchFamily="34" charset="0"/>
                <a:cs typeface="Arial" pitchFamily="34" charset="0"/>
              </a:rPr>
              <a:t>Sarna-Wojcicki</a:t>
            </a:r>
            <a:endParaRPr lang="en-US" sz="1000" dirty="0">
              <a:solidFill>
                <a:schemeClr val="bg1"/>
              </a:solidFill>
              <a:latin typeface="Arial" pitchFamily="34" charset="0"/>
              <a:cs typeface="Arial" pitchFamily="34" charset="0"/>
            </a:endParaRPr>
          </a:p>
        </p:txBody>
      </p:sp>
      <p:sp>
        <p:nvSpPr>
          <p:cNvPr id="19" name="TextBox 18"/>
          <p:cNvSpPr txBox="1"/>
          <p:nvPr/>
        </p:nvSpPr>
        <p:spPr>
          <a:xfrm>
            <a:off x="3241199" y="3619500"/>
            <a:ext cx="1245602" cy="230867"/>
          </a:xfrm>
          <a:prstGeom prst="rect">
            <a:avLst/>
          </a:prstGeom>
          <a:noFill/>
        </p:spPr>
        <p:txBody>
          <a:bodyPr wrap="none" lIns="76234" tIns="38117" rIns="76234" bIns="38117" rtlCol="0">
            <a:spAutoFit/>
          </a:bodyPr>
          <a:lstStyle/>
          <a:p>
            <a:r>
              <a:rPr lang="en-US" sz="1000" dirty="0" smtClean="0">
                <a:solidFill>
                  <a:schemeClr val="bg1"/>
                </a:solidFill>
                <a:latin typeface="Arial" pitchFamily="34" charset="0"/>
                <a:cs typeface="Arial" pitchFamily="34" charset="0"/>
              </a:rPr>
              <a:t>Single ash particle</a:t>
            </a:r>
          </a:p>
        </p:txBody>
      </p:sp>
      <p:sp>
        <p:nvSpPr>
          <p:cNvPr id="20" name="TextBox 19"/>
          <p:cNvSpPr txBox="1"/>
          <p:nvPr/>
        </p:nvSpPr>
        <p:spPr>
          <a:xfrm>
            <a:off x="765175" y="1159014"/>
            <a:ext cx="6025047" cy="707886"/>
          </a:xfrm>
          <a:prstGeom prst="rect">
            <a:avLst/>
          </a:prstGeom>
          <a:noFill/>
        </p:spPr>
        <p:txBody>
          <a:bodyPr wrap="none" rtlCol="0">
            <a:spAutoFit/>
          </a:bodyPr>
          <a:lstStyle/>
          <a:p>
            <a:r>
              <a:rPr lang="en-US" sz="2000" dirty="0" smtClean="0">
                <a:solidFill>
                  <a:schemeClr val="bg1"/>
                </a:solidFill>
                <a:latin typeface="Arial" pitchFamily="34" charset="0"/>
                <a:cs typeface="Arial" pitchFamily="34" charset="0"/>
              </a:rPr>
              <a:t>Volcanic (coarse) ash	Volcanic dust (fine ash)</a:t>
            </a:r>
          </a:p>
          <a:p>
            <a:r>
              <a:rPr lang="en-US" sz="2000" dirty="0" smtClean="0">
                <a:solidFill>
                  <a:schemeClr val="bg1"/>
                </a:solidFill>
                <a:latin typeface="Arial" pitchFamily="34" charset="0"/>
                <a:cs typeface="Arial" pitchFamily="34" charset="0"/>
              </a:rPr>
              <a:t>	up to 2 mm			&lt; 62.5 µm</a:t>
            </a:r>
            <a:endParaRPr lang="en-US" sz="2000" dirty="0">
              <a:solidFill>
                <a:schemeClr val="bg1"/>
              </a:solidFill>
              <a:latin typeface="Arial" pitchFamily="34" charset="0"/>
              <a:cs typeface="Arial"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106" y="0"/>
            <a:ext cx="5973974" cy="1016000"/>
          </a:xfrm>
        </p:spPr>
        <p:txBody>
          <a:bodyPr>
            <a:normAutofit fontScale="90000"/>
          </a:bodyPr>
          <a:lstStyle/>
          <a:p>
            <a:r>
              <a:rPr lang="en-US" dirty="0" smtClean="0">
                <a:effectLst>
                  <a:outerShdw blurRad="38100" dist="38100" dir="2700000" algn="tl">
                    <a:srgbClr val="000000">
                      <a:alpha val="43137"/>
                    </a:srgbClr>
                  </a:outerShdw>
                </a:effectLst>
              </a:rPr>
              <a:t>Many Hazards on the Ground</a:t>
            </a:r>
            <a:endParaRPr lang="en-US"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381318" y="952500"/>
            <a:ext cx="6863715" cy="4445000"/>
          </a:xfrm>
        </p:spPr>
        <p:txBody>
          <a:bodyPr>
            <a:normAutofit/>
          </a:bodyPr>
          <a:lstStyle/>
          <a:p>
            <a:r>
              <a:rPr lang="en-US" sz="1800" dirty="0" smtClean="0"/>
              <a:t>Mud and debris flows, flash flooding, </a:t>
            </a:r>
          </a:p>
          <a:p>
            <a:pPr>
              <a:buNone/>
            </a:pPr>
            <a:r>
              <a:rPr lang="en-US" sz="1800" dirty="0" smtClean="0"/>
              <a:t>	</a:t>
            </a:r>
            <a:r>
              <a:rPr lang="en-US" sz="1800" dirty="0" err="1" smtClean="0"/>
              <a:t>wildland</a:t>
            </a:r>
            <a:r>
              <a:rPr lang="en-US" sz="1800" dirty="0" smtClean="0"/>
              <a:t> fires, and hot </a:t>
            </a:r>
            <a:r>
              <a:rPr lang="en-US" sz="1800" dirty="0" err="1" smtClean="0"/>
              <a:t>ashflows</a:t>
            </a:r>
            <a:r>
              <a:rPr lang="en-US" sz="1800" dirty="0" smtClean="0"/>
              <a:t>.</a:t>
            </a:r>
          </a:p>
          <a:p>
            <a:r>
              <a:rPr lang="en-US" sz="1800" dirty="0" smtClean="0"/>
              <a:t>Irritant to eyes, skin and respiratory systems</a:t>
            </a:r>
          </a:p>
          <a:p>
            <a:pPr lvl="1"/>
            <a:r>
              <a:rPr lang="en-US" sz="1800" dirty="0" smtClean="0"/>
              <a:t>Ash and Gases - SO</a:t>
            </a:r>
            <a:r>
              <a:rPr lang="en-US" sz="1800" baseline="-25000" dirty="0" smtClean="0"/>
              <a:t>2</a:t>
            </a:r>
            <a:r>
              <a:rPr lang="en-US" sz="1800" dirty="0" smtClean="0"/>
              <a:t>, CO</a:t>
            </a:r>
            <a:r>
              <a:rPr lang="en-US" sz="1800" baseline="-25000" dirty="0" smtClean="0"/>
              <a:t>2</a:t>
            </a:r>
            <a:r>
              <a:rPr lang="en-US" sz="1800" dirty="0" smtClean="0"/>
              <a:t>, and HF (acid)</a:t>
            </a:r>
          </a:p>
          <a:p>
            <a:r>
              <a:rPr lang="en-US" sz="1800" dirty="0" smtClean="0"/>
              <a:t>Collapsed roofs due to heavy ash fall</a:t>
            </a:r>
          </a:p>
          <a:p>
            <a:r>
              <a:rPr lang="en-US" sz="1800" dirty="0" smtClean="0"/>
              <a:t>Affects power systems, machinery</a:t>
            </a:r>
          </a:p>
          <a:p>
            <a:r>
              <a:rPr lang="en-US" sz="1800" dirty="0" smtClean="0"/>
              <a:t>Impacts to ground transportation</a:t>
            </a:r>
          </a:p>
          <a:p>
            <a:pPr>
              <a:buNone/>
            </a:pPr>
            <a:r>
              <a:rPr lang="en-US" sz="1800" dirty="0" smtClean="0"/>
              <a:t>	 (slippery surfaces)</a:t>
            </a:r>
          </a:p>
          <a:p>
            <a:r>
              <a:rPr lang="en-US" sz="1800" dirty="0" smtClean="0"/>
              <a:t>Destroys vegetation, affects food sources for people and animals.</a:t>
            </a:r>
          </a:p>
          <a:p>
            <a:r>
              <a:rPr lang="en-US" sz="1800" dirty="0" smtClean="0"/>
              <a:t>Affects waterways</a:t>
            </a:r>
          </a:p>
          <a:p>
            <a:pPr>
              <a:buNone/>
            </a:pPr>
            <a:endParaRPr lang="en-US" dirty="0"/>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8</a:t>
            </a:fld>
            <a:endParaRPr lang="en-US">
              <a:solidFill>
                <a:prstClr val="white">
                  <a:shade val="50000"/>
                </a:prstClr>
              </a:solidFill>
            </a:endParaRPr>
          </a:p>
        </p:txBody>
      </p:sp>
      <p:pic>
        <p:nvPicPr>
          <p:cNvPr id="2050" name="Picture 2"/>
          <p:cNvPicPr>
            <a:picLocks noChangeAspect="1" noChangeArrowheads="1"/>
          </p:cNvPicPr>
          <p:nvPr/>
        </p:nvPicPr>
        <p:blipFill>
          <a:blip r:embed="rId3" cstate="print"/>
          <a:srcRect/>
          <a:stretch>
            <a:fillRect/>
          </a:stretch>
        </p:blipFill>
        <p:spPr bwMode="auto">
          <a:xfrm>
            <a:off x="1715929" y="4572000"/>
            <a:ext cx="1588823" cy="992188"/>
          </a:xfrm>
          <a:prstGeom prst="rect">
            <a:avLst/>
          </a:prstGeom>
          <a:noFill/>
          <a:ln w="9525">
            <a:noFill/>
            <a:miter lim="800000"/>
            <a:headEnd/>
            <a:tailEnd/>
          </a:ln>
        </p:spPr>
      </p:pic>
      <p:pic>
        <p:nvPicPr>
          <p:cNvPr id="6" name="Picture 5" descr="MSH80_May18_lahar_down_SFToutle_10-04-80.jpg"/>
          <p:cNvPicPr>
            <a:picLocks noChangeAspect="1"/>
          </p:cNvPicPr>
          <p:nvPr/>
        </p:nvPicPr>
        <p:blipFill>
          <a:blip r:embed="rId4" cstate="print"/>
          <a:stretch>
            <a:fillRect/>
          </a:stretch>
        </p:blipFill>
        <p:spPr>
          <a:xfrm>
            <a:off x="6101080" y="127000"/>
            <a:ext cx="1347784" cy="2158538"/>
          </a:xfrm>
          <a:prstGeom prst="rect">
            <a:avLst/>
          </a:prstGeom>
        </p:spPr>
      </p:pic>
      <p:pic>
        <p:nvPicPr>
          <p:cNvPr id="2051" name="Picture 3"/>
          <p:cNvPicPr>
            <a:picLocks noChangeAspect="1" noChangeArrowheads="1"/>
          </p:cNvPicPr>
          <p:nvPr/>
        </p:nvPicPr>
        <p:blipFill>
          <a:blip r:embed="rId5" cstate="print"/>
          <a:srcRect/>
          <a:stretch>
            <a:fillRect/>
          </a:stretch>
        </p:blipFill>
        <p:spPr bwMode="auto">
          <a:xfrm>
            <a:off x="3558963" y="4064000"/>
            <a:ext cx="2224352" cy="1390650"/>
          </a:xfrm>
          <a:prstGeom prst="rect">
            <a:avLst/>
          </a:prstGeom>
          <a:noFill/>
          <a:ln w="9525">
            <a:noFill/>
            <a:miter lim="800000"/>
            <a:headEnd/>
            <a:tailEnd/>
          </a:ln>
        </p:spPr>
      </p:pic>
      <p:pic>
        <p:nvPicPr>
          <p:cNvPr id="2052" name="Picture 4"/>
          <p:cNvPicPr>
            <a:picLocks noChangeAspect="1" noChangeArrowheads="1"/>
          </p:cNvPicPr>
          <p:nvPr/>
        </p:nvPicPr>
        <p:blipFill>
          <a:blip r:embed="rId6" cstate="print"/>
          <a:srcRect/>
          <a:stretch>
            <a:fillRect/>
          </a:stretch>
        </p:blipFill>
        <p:spPr bwMode="auto">
          <a:xfrm>
            <a:off x="5401998" y="2286000"/>
            <a:ext cx="2224352" cy="1390650"/>
          </a:xfrm>
          <a:prstGeom prst="rect">
            <a:avLst/>
          </a:prstGeom>
          <a:noFill/>
          <a:ln w="9525">
            <a:noFill/>
            <a:miter lim="800000"/>
            <a:headEnd/>
            <a:tailEnd/>
          </a:ln>
        </p:spPr>
      </p:pic>
      <p:sp>
        <p:nvSpPr>
          <p:cNvPr id="10" name="TextBox 9"/>
          <p:cNvSpPr txBox="1"/>
          <p:nvPr/>
        </p:nvSpPr>
        <p:spPr>
          <a:xfrm>
            <a:off x="5401998" y="3365500"/>
            <a:ext cx="2127353" cy="230833"/>
          </a:xfrm>
          <a:prstGeom prst="rect">
            <a:avLst/>
          </a:prstGeom>
          <a:noFill/>
        </p:spPr>
        <p:txBody>
          <a:bodyPr wrap="none" lIns="76234" tIns="38117" rIns="76234" bIns="38117" rtlCol="0">
            <a:spAutoFit/>
          </a:bodyPr>
          <a:lstStyle/>
          <a:p>
            <a:r>
              <a:rPr lang="en-US" sz="1000" dirty="0" smtClean="0">
                <a:latin typeface="Arial" pitchFamily="34" charset="0"/>
                <a:cs typeface="Arial" pitchFamily="34" charset="0"/>
              </a:rPr>
              <a:t>Photo by E. Endo   October 1994</a:t>
            </a:r>
            <a:endParaRPr lang="en-US" sz="1000" dirty="0">
              <a:latin typeface="Arial" pitchFamily="34" charset="0"/>
              <a:cs typeface="Arial" pitchFamily="34" charset="0"/>
            </a:endParaRPr>
          </a:p>
        </p:txBody>
      </p:sp>
      <p:pic>
        <p:nvPicPr>
          <p:cNvPr id="11" name="Picture 10" descr="HEALTH.JPG"/>
          <p:cNvPicPr>
            <a:picLocks noChangeAspect="1"/>
          </p:cNvPicPr>
          <p:nvPr/>
        </p:nvPicPr>
        <p:blipFill>
          <a:blip r:embed="rId7" cstate="print"/>
          <a:stretch>
            <a:fillRect/>
          </a:stretch>
        </p:blipFill>
        <p:spPr>
          <a:xfrm>
            <a:off x="6101080" y="4064000"/>
            <a:ext cx="1048623" cy="1270000"/>
          </a:xfrm>
          <a:prstGeom prst="rect">
            <a:avLst/>
          </a:prstGeom>
        </p:spPr>
      </p:pic>
      <p:sp>
        <p:nvSpPr>
          <p:cNvPr id="12" name="TextBox 11"/>
          <p:cNvSpPr txBox="1"/>
          <p:nvPr/>
        </p:nvSpPr>
        <p:spPr>
          <a:xfrm>
            <a:off x="3506918" y="5270500"/>
            <a:ext cx="2276397" cy="230833"/>
          </a:xfrm>
          <a:prstGeom prst="rect">
            <a:avLst/>
          </a:prstGeom>
          <a:noFill/>
        </p:spPr>
        <p:txBody>
          <a:bodyPr wrap="none" lIns="76234" tIns="38117" rIns="76234" bIns="38117" rtlCol="0">
            <a:spAutoFit/>
          </a:bodyPr>
          <a:lstStyle/>
          <a:p>
            <a:r>
              <a:rPr lang="en-US" sz="1000" dirty="0" smtClean="0">
                <a:latin typeface="Arial" pitchFamily="34" charset="0"/>
                <a:cs typeface="Arial" pitchFamily="34" charset="0"/>
              </a:rPr>
              <a:t>Photo by W. E. Scott  23 June 1991</a:t>
            </a:r>
            <a:endParaRPr lang="en-US" sz="1000" dirty="0">
              <a:latin typeface="Arial" pitchFamily="34" charset="0"/>
              <a:cs typeface="Arial"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318" y="165365"/>
            <a:ext cx="6863715" cy="1676136"/>
          </a:xfrm>
        </p:spPr>
        <p:txBody>
          <a:bodyPr/>
          <a:lstStyle/>
          <a:p>
            <a:pPr algn="ctr">
              <a:buNone/>
            </a:pPr>
            <a:r>
              <a:rPr lang="en-US" dirty="0" smtClean="0"/>
              <a:t>IVHHN – The International Volcanic </a:t>
            </a:r>
          </a:p>
          <a:p>
            <a:pPr algn="ctr">
              <a:buNone/>
            </a:pPr>
            <a:r>
              <a:rPr lang="en-US" dirty="0" smtClean="0"/>
              <a:t>Health Hazard Network </a:t>
            </a:r>
          </a:p>
          <a:p>
            <a:pPr algn="ctr">
              <a:buNone/>
            </a:pPr>
            <a:r>
              <a:rPr lang="en-US" dirty="0" smtClean="0"/>
              <a:t>www.ivhhn.org</a:t>
            </a:r>
          </a:p>
          <a:p>
            <a:pPr>
              <a:buNone/>
            </a:pPr>
            <a:endParaRPr lang="en-US" dirty="0"/>
          </a:p>
        </p:txBody>
      </p:sp>
      <p:pic>
        <p:nvPicPr>
          <p:cNvPr id="5" name="Picture 4" descr="volcanicashhealth.jpg"/>
          <p:cNvPicPr>
            <a:picLocks noChangeAspect="1"/>
          </p:cNvPicPr>
          <p:nvPr/>
        </p:nvPicPr>
        <p:blipFill>
          <a:blip r:embed="rId3" cstate="print"/>
          <a:stretch>
            <a:fillRect/>
          </a:stretch>
        </p:blipFill>
        <p:spPr>
          <a:xfrm>
            <a:off x="4003834" y="1619250"/>
            <a:ext cx="2866237" cy="4032250"/>
          </a:xfrm>
          <a:prstGeom prst="rect">
            <a:avLst/>
          </a:prstGeom>
        </p:spPr>
      </p:pic>
      <p:pic>
        <p:nvPicPr>
          <p:cNvPr id="6" name="Picture 5" descr="preparedness_eng.jpg"/>
          <p:cNvPicPr>
            <a:picLocks noChangeAspect="1"/>
          </p:cNvPicPr>
          <p:nvPr/>
        </p:nvPicPr>
        <p:blipFill>
          <a:blip r:embed="rId4" cstate="print"/>
          <a:stretch>
            <a:fillRect/>
          </a:stretch>
        </p:blipFill>
        <p:spPr>
          <a:xfrm>
            <a:off x="812555" y="1620520"/>
            <a:ext cx="2873515" cy="4030980"/>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1680</TotalTime>
  <Words>1416</Words>
  <Application>Microsoft Office PowerPoint</Application>
  <PresentationFormat>Custom</PresentationFormat>
  <Paragraphs>188</Paragraphs>
  <Slides>47</Slides>
  <Notes>9</Notes>
  <HiddenSlides>0</HiddenSlides>
  <MMClips>0</MMClips>
  <ScaleCrop>false</ScaleCrop>
  <HeadingPairs>
    <vt:vector size="4" baseType="variant">
      <vt:variant>
        <vt:lpstr>Theme</vt:lpstr>
      </vt:variant>
      <vt:variant>
        <vt:i4>1</vt:i4>
      </vt:variant>
      <vt:variant>
        <vt:lpstr>Slide Titles</vt:lpstr>
      </vt:variant>
      <vt:variant>
        <vt:i4>47</vt:i4>
      </vt:variant>
    </vt:vector>
  </HeadingPairs>
  <TitlesOfParts>
    <vt:vector size="48" baseType="lpstr">
      <vt:lpstr>Office Theme</vt:lpstr>
      <vt:lpstr>Volcanic eruptions:   Introduction to remote sensing techniques for fine ash  and SO2 detection</vt:lpstr>
      <vt:lpstr>Slide 2</vt:lpstr>
      <vt:lpstr>Slide 3</vt:lpstr>
      <vt:lpstr>Outline</vt:lpstr>
      <vt:lpstr>Objectives</vt:lpstr>
      <vt:lpstr>Volcanic Eruptions</vt:lpstr>
      <vt:lpstr>Volcanic ash, dust, and fragments</vt:lpstr>
      <vt:lpstr>Many Hazards on the Ground</vt:lpstr>
      <vt:lpstr>Slide 9</vt:lpstr>
      <vt:lpstr>Volcanic hazards to airports</vt:lpstr>
      <vt:lpstr>Hazards in the air</vt:lpstr>
      <vt:lpstr>Important Aviation Considerations</vt:lpstr>
      <vt:lpstr>How is the ash/aerosol plume distinguished on satellite imagery?</vt:lpstr>
      <vt:lpstr>Slide 14</vt:lpstr>
      <vt:lpstr>Sensitivity of eruption height to tropospheric instability</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vt:lpstr>
      <vt:lpstr>Slide 31</vt:lpstr>
      <vt:lpstr>Slide 32</vt:lpstr>
      <vt:lpstr>Slide 33</vt:lpstr>
      <vt:lpstr>Slide 34</vt:lpstr>
      <vt:lpstr>Slide 35</vt:lpstr>
      <vt:lpstr>Slide 36</vt:lpstr>
      <vt:lpstr>SO2 detection</vt:lpstr>
      <vt:lpstr>Slide 38</vt:lpstr>
      <vt:lpstr>Slide 39</vt:lpstr>
      <vt:lpstr>Slide 40</vt:lpstr>
      <vt:lpstr>Slide 41</vt:lpstr>
      <vt:lpstr>Slide 42</vt:lpstr>
      <vt:lpstr>Slide 43</vt:lpstr>
      <vt:lpstr>Slide 44</vt:lpstr>
      <vt:lpstr>Slide 45</vt:lpstr>
      <vt:lpstr>Slide 46</vt:lpstr>
      <vt:lpstr>Points to take away</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CIRA Project V:  Training   National and International Training Development, Delivery, and Distribution</dc:title>
  <dc:creator>Bernadette Connell</dc:creator>
  <cp:lastModifiedBy>jeff braun</cp:lastModifiedBy>
  <cp:revision>168</cp:revision>
  <dcterms:created xsi:type="dcterms:W3CDTF">2011-09-19T17:24:04Z</dcterms:created>
  <dcterms:modified xsi:type="dcterms:W3CDTF">2011-11-02T14:43:01Z</dcterms:modified>
</cp:coreProperties>
</file>